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8" r:id="rId3"/>
    <p:sldId id="339" r:id="rId4"/>
    <p:sldId id="263" r:id="rId5"/>
    <p:sldId id="315" r:id="rId6"/>
    <p:sldId id="316" r:id="rId7"/>
    <p:sldId id="296" r:id="rId8"/>
    <p:sldId id="317" r:id="rId9"/>
    <p:sldId id="298" r:id="rId10"/>
    <p:sldId id="320" r:id="rId11"/>
    <p:sldId id="325" r:id="rId12"/>
    <p:sldId id="323" r:id="rId13"/>
    <p:sldId id="302" r:id="rId14"/>
    <p:sldId id="340" r:id="rId15"/>
    <p:sldId id="304" r:id="rId16"/>
    <p:sldId id="326" r:id="rId17"/>
    <p:sldId id="306" r:id="rId18"/>
    <p:sldId id="319" r:id="rId19"/>
    <p:sldId id="318" r:id="rId20"/>
    <p:sldId id="312" r:id="rId21"/>
    <p:sldId id="284" r:id="rId22"/>
    <p:sldId id="277" r:id="rId23"/>
    <p:sldId id="329" r:id="rId24"/>
    <p:sldId id="330" r:id="rId25"/>
    <p:sldId id="331" r:id="rId26"/>
    <p:sldId id="332" r:id="rId27"/>
    <p:sldId id="333" r:id="rId28"/>
    <p:sldId id="334" r:id="rId29"/>
    <p:sldId id="335" r:id="rId30"/>
    <p:sldId id="336" r:id="rId31"/>
    <p:sldId id="337" r:id="rId32"/>
    <p:sldId id="259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99"/>
    <a:srgbClr val="FF0066"/>
    <a:srgbClr val="FF00FF"/>
    <a:srgbClr val="66FFFF"/>
    <a:srgbClr val="008000"/>
    <a:srgbClr val="0000CC"/>
    <a:srgbClr val="FF99FF"/>
    <a:srgbClr val="FFCCFF"/>
    <a:srgbClr val="336699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5277" autoAdjust="0"/>
    <p:restoredTop sz="96391" autoAdjust="0"/>
  </p:normalViewPr>
  <p:slideViewPr>
    <p:cSldViewPr snapToGrid="0" showGuides="1">
      <p:cViewPr>
        <p:scale>
          <a:sx n="110" d="100"/>
          <a:sy n="110" d="100"/>
        </p:scale>
        <p:origin x="1296" y="132"/>
      </p:cViewPr>
      <p:guideLst>
        <p:guide orient="horz" pos="2183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7AD48-3F4D-43CC-A40E-7C4B362A04C9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13999-E708-4234-B23F-78DAD5BADE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638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7AD48-3F4D-43CC-A40E-7C4B362A04C9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13999-E708-4234-B23F-78DAD5BADE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600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7AD48-3F4D-43CC-A40E-7C4B362A04C9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13999-E708-4234-B23F-78DAD5BADE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517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7AD48-3F4D-43CC-A40E-7C4B362A04C9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13999-E708-4234-B23F-78DAD5BADE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452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7AD48-3F4D-43CC-A40E-7C4B362A04C9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13999-E708-4234-B23F-78DAD5BADE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26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7AD48-3F4D-43CC-A40E-7C4B362A04C9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13999-E708-4234-B23F-78DAD5BADE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470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7AD48-3F4D-43CC-A40E-7C4B362A04C9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13999-E708-4234-B23F-78DAD5BADE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368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7AD48-3F4D-43CC-A40E-7C4B362A04C9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13999-E708-4234-B23F-78DAD5BADE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373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7AD48-3F4D-43CC-A40E-7C4B362A04C9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13999-E708-4234-B23F-78DAD5BADE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188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7AD48-3F4D-43CC-A40E-7C4B362A04C9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13999-E708-4234-B23F-78DAD5BADE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145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7AD48-3F4D-43CC-A40E-7C4B362A04C9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13999-E708-4234-B23F-78DAD5BADE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891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7AD48-3F4D-43CC-A40E-7C4B362A04C9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13999-E708-4234-B23F-78DAD5BADE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9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C:\Documents%20and%20Settings\rajesh.ACEPRO\Desktop\25-July\Chapter%2002\Unlabeled\02_07_ElectronDiagrams-U.jpg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file:///C:\Documents%20and%20Settings\rajesh.ACEPRO\Desktop\24-Sep\Chapter%2005\Unlabeled\05_18dProteinStructure-U.jpg" TargetMode="External"/><Relationship Id="rId7" Type="http://schemas.openxmlformats.org/officeDocument/2006/relationships/image" Target="file:///C:\Documents%20and%20Settings\rajesh.ACEPRO\Desktop\25-July\Chapter%2002\Unlabeled\02_14HydrogenBond-U.jpg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file:///C:\Documents%20and%20Settings\rajesh.ACEPRO\Desktop\25-July\Chapter%2002\Unlabeled\02_10_FourCovalentBonds-U.jpg" TargetMode="Externa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file:///C:\Documents%20and%20Settings\rajesh.ACEPRO\Desktop\24-Sep\Chapter%2005\Unlabeled\05_18dProteinStructure-U.jpg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file:///C:\Documents%20and%20Settings\rajesh.ACEPRO\Desktop\24-Sep\Chapter%2005\Unlabeled\05_14_AminoAcids-U.jpg" TargetMode="External"/><Relationship Id="rId5" Type="http://schemas.openxmlformats.org/officeDocument/2006/relationships/image" Target="../media/image7.jpe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hyperlink" Target="https://en.wikipedia.org/wiki/Protein_secondary_structur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file:///C:\Documents%20and%20Settings\rajesh.ACEPRO\Desktop\24-Sep\Chapter%2005\Unlabeled\05_18dProteinStructure-U.jpg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file:///C:\Documents%20and%20Settings\rajesh.ACEPRO\Desktop\24-Sep\Chapter%2005\Unlabeled\05_18eProteinStructure-U.jpg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file:///C:\Documents%20and%20Settings\rajesh.ACEPRO\Desktop\24-Sep\Chapter%2005\Unlabeled\05_18fProteinStructure-U.jpg" TargetMode="External"/><Relationship Id="rId5" Type="http://schemas.openxmlformats.org/officeDocument/2006/relationships/image" Target="../media/image27.jpeg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file:///C:\Documents%20and%20Settings\rajesh.ACEPRO\Desktop\24-Sep\Chapter%2005\Unlabeled\05_20ProteinDenaturation-U.jpg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g"/><Relationship Id="rId5" Type="http://schemas.openxmlformats.org/officeDocument/2006/relationships/image" Target="file:///C:\Documents%20and%20Settings\rajesh.ACEPRO\Desktop\24-Sep\Chapter%2005\Unlabeled\05_21XRayCrystallography-U.jpg" TargetMode="External"/><Relationship Id="rId4" Type="http://schemas.openxmlformats.org/officeDocument/2006/relationships/image" Target="../media/image3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file:///C:\Documents%20and%20Settings\rajesh.ACEPRO\Desktop\24-Sep\Chapter%2005\Unlabeled\05_13a_ProteinFunctions-U.jpg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file:///C:\Documents%20and%20Settings\rajesh.ACEPRO\Desktop\24-Sep\Chapter%2005\Unlabeled\05_13b_ProteinFunctions-U.jpg" TargetMode="Externa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file:///C:\Documents%20and%20Settings\rajesh.ACEPRO\Desktop\24-Sep\Chapter%2005\Unlabeled\05_UN01AminoAcid-U.jpg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C:\Documents%20and%20Settings\rajesh.ACEPRO\Desktop\24-Sep\Chapter%2005\Unlabeled\05_14_AminoAcids-U.jpg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C:\Documents%20and%20Settings\rajesh.ACEPRO\Desktop\24-Sep\Chapter%2005\Unlabeled\05_15_PolypeptideChain-U.jpg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7422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115400" y="4400400"/>
            <a:ext cx="798337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n-US" altLang="ko-KR" sz="2000" kern="0" spc="400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Department of Systems Biology</a:t>
            </a:r>
          </a:p>
          <a:p>
            <a:pPr algn="ctr" fontAlgn="base">
              <a:lnSpc>
                <a:spcPct val="150000"/>
              </a:lnSpc>
            </a:pPr>
            <a:r>
              <a:rPr lang="en-US" altLang="ko-KR" sz="2000" kern="0" spc="400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In Kwon Chung</a:t>
            </a:r>
          </a:p>
          <a:p>
            <a:pPr algn="ctr" fontAlgn="base">
              <a:lnSpc>
                <a:spcPct val="150000"/>
              </a:lnSpc>
            </a:pPr>
            <a:endParaRPr lang="en-US" altLang="ko-KR" sz="2000" kern="0" spc="400" dirty="0" smtClean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pPr algn="ctr" fontAlgn="base">
              <a:lnSpc>
                <a:spcPct val="150000"/>
              </a:lnSpc>
            </a:pPr>
            <a:r>
              <a:rPr lang="en-US" altLang="ko-KR" sz="2000" kern="0" spc="400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2022. 12. 15</a:t>
            </a:r>
            <a:endParaRPr lang="ko-KR" altLang="en-US" sz="2000" kern="0" spc="400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" y="1643240"/>
            <a:ext cx="121919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4000" kern="0" spc="400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KQC Presentation: Protein Structure</a:t>
            </a:r>
          </a:p>
        </p:txBody>
      </p:sp>
    </p:spTree>
    <p:extLst>
      <p:ext uri="{BB962C8B-B14F-4D97-AF65-F5344CB8AC3E}">
        <p14:creationId xmlns:p14="http://schemas.microsoft.com/office/powerpoint/2010/main" val="26745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직사각형 110"/>
          <p:cNvSpPr/>
          <p:nvPr/>
        </p:nvSpPr>
        <p:spPr>
          <a:xfrm>
            <a:off x="0" y="739756"/>
            <a:ext cx="12192000" cy="61217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Title 1"/>
          <p:cNvSpPr txBox="1">
            <a:spLocks/>
          </p:cNvSpPr>
          <p:nvPr/>
        </p:nvSpPr>
        <p:spPr>
          <a:xfrm>
            <a:off x="73147" y="56939"/>
            <a:ext cx="4787900" cy="4924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1"/>
            <a:ext cx="12192000" cy="723811"/>
          </a:xfrm>
          <a:prstGeom prst="rect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직사각형 19"/>
          <p:cNvSpPr/>
          <p:nvPr/>
        </p:nvSpPr>
        <p:spPr>
          <a:xfrm>
            <a:off x="2115326" y="112745"/>
            <a:ext cx="79576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Chemical bonds involved in protein structure</a:t>
            </a:r>
            <a:endParaRPr lang="en-US" altLang="ko-KR" sz="2400" b="1" dirty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Title 4"/>
          <p:cNvSpPr>
            <a:spLocks noGrp="1"/>
          </p:cNvSpPr>
          <p:nvPr>
            <p:ph type="title"/>
          </p:nvPr>
        </p:nvSpPr>
        <p:spPr>
          <a:xfrm>
            <a:off x="5122017" y="1028883"/>
            <a:ext cx="1959447" cy="343551"/>
          </a:xfrm>
        </p:spPr>
        <p:txBody>
          <a:bodyPr>
            <a:noAutofit/>
          </a:bodyPr>
          <a:lstStyle/>
          <a:p>
            <a:pPr algn="ctr"/>
            <a:r>
              <a:rPr lang="en-US" altLang="ko-KR" sz="1600" b="1" dirty="0" smtClean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Periodic </a:t>
            </a:r>
            <a:r>
              <a:rPr lang="en-US" altLang="ko-KR" sz="1600" b="1" dirty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834199" y="1677505"/>
            <a:ext cx="8546592" cy="4578096"/>
            <a:chOff x="1834199" y="1677505"/>
            <a:chExt cx="8546592" cy="4578096"/>
          </a:xfrm>
        </p:grpSpPr>
        <p:pic>
          <p:nvPicPr>
            <p:cNvPr id="21" name="Picture 1"/>
            <p:cNvPicPr>
              <a:picLocks noChangeAspect="1"/>
            </p:cNvPicPr>
            <p:nvPr/>
          </p:nvPicPr>
          <p:blipFill>
            <a:blip r:embed="rId2" r:link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22"/>
            <a:stretch>
              <a:fillRect/>
            </a:stretch>
          </p:blipFill>
          <p:spPr>
            <a:xfrm>
              <a:off x="1834199" y="1677505"/>
              <a:ext cx="8546592" cy="4578096"/>
            </a:xfrm>
            <a:prstGeom prst="rect">
              <a:avLst/>
            </a:prstGeom>
            <a:ln w="3175">
              <a:noFill/>
            </a:ln>
          </p:spPr>
        </p:pic>
        <p:sp>
          <p:nvSpPr>
            <p:cNvPr id="24" name="TextBox 2"/>
            <p:cNvSpPr txBox="1">
              <a:spLocks noChangeArrowheads="1"/>
            </p:cNvSpPr>
            <p:nvPr/>
          </p:nvSpPr>
          <p:spPr bwMode="auto">
            <a:xfrm>
              <a:off x="2649093" y="1775773"/>
              <a:ext cx="780663" cy="200055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sz="13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Hydrogen</a:t>
              </a:r>
            </a:p>
          </p:txBody>
        </p:sp>
        <p:sp>
          <p:nvSpPr>
            <p:cNvPr id="25" name="TextBox 3"/>
            <p:cNvSpPr txBox="1">
              <a:spLocks noChangeArrowheads="1"/>
            </p:cNvSpPr>
            <p:nvPr/>
          </p:nvSpPr>
          <p:spPr bwMode="auto">
            <a:xfrm>
              <a:off x="2936430" y="2021835"/>
              <a:ext cx="78548" cy="169277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sz="1100" b="1" dirty="0" smtClean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1</a:t>
              </a:r>
              <a:endParaRPr lang="en-US" sz="1100" b="1" dirty="0">
                <a:solidFill>
                  <a:srgbClr val="000000"/>
                </a:solidFill>
                <a:latin typeface="Arial"/>
                <a:ea typeface="ＭＳ Ｐゴシック" charset="0"/>
              </a:endParaRPr>
            </a:p>
          </p:txBody>
        </p:sp>
        <p:sp>
          <p:nvSpPr>
            <p:cNvPr id="26" name="TextBox 4"/>
            <p:cNvSpPr txBox="1">
              <a:spLocks noChangeArrowheads="1"/>
            </p:cNvSpPr>
            <p:nvPr/>
          </p:nvSpPr>
          <p:spPr bwMode="auto">
            <a:xfrm>
              <a:off x="2012563" y="2291710"/>
              <a:ext cx="351058" cy="369332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/>
              <a:r>
                <a:rPr lang="en-US" sz="1200" b="1" dirty="0" smtClean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First</a:t>
              </a:r>
            </a:p>
            <a:p>
              <a:pPr algn="ctr"/>
              <a:r>
                <a:rPr lang="en-US" sz="1200" b="1" dirty="0" smtClean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shell</a:t>
              </a:r>
              <a:endParaRPr lang="en-US" sz="1200" b="1" dirty="0">
                <a:solidFill>
                  <a:srgbClr val="000000"/>
                </a:solidFill>
                <a:latin typeface="Arial"/>
                <a:ea typeface="ＭＳ Ｐゴシック" charset="0"/>
              </a:endParaRPr>
            </a:p>
          </p:txBody>
        </p:sp>
        <p:sp>
          <p:nvSpPr>
            <p:cNvPr id="27" name="TextBox 26"/>
            <p:cNvSpPr txBox="1">
              <a:spLocks noChangeArrowheads="1"/>
            </p:cNvSpPr>
            <p:nvPr/>
          </p:nvSpPr>
          <p:spPr bwMode="auto">
            <a:xfrm>
              <a:off x="5786786" y="2198841"/>
              <a:ext cx="955390" cy="184666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sz="12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Atomic mass</a:t>
              </a:r>
            </a:p>
          </p:txBody>
        </p:sp>
        <p:sp>
          <p:nvSpPr>
            <p:cNvPr id="28" name="TextBox 27"/>
            <p:cNvSpPr txBox="1">
              <a:spLocks noChangeArrowheads="1"/>
            </p:cNvSpPr>
            <p:nvPr/>
          </p:nvSpPr>
          <p:spPr bwMode="auto">
            <a:xfrm>
              <a:off x="7279830" y="2198841"/>
              <a:ext cx="383118" cy="184666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sz="12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4.003</a:t>
              </a:r>
            </a:p>
          </p:txBody>
        </p:sp>
        <p:sp>
          <p:nvSpPr>
            <p:cNvPr id="29" name="TextBox 28"/>
            <p:cNvSpPr txBox="1">
              <a:spLocks noChangeArrowheads="1"/>
            </p:cNvSpPr>
            <p:nvPr/>
          </p:nvSpPr>
          <p:spPr bwMode="auto">
            <a:xfrm>
              <a:off x="7352855" y="1972622"/>
              <a:ext cx="246862" cy="230832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sz="15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He</a:t>
              </a:r>
            </a:p>
          </p:txBody>
        </p:sp>
        <p:sp>
          <p:nvSpPr>
            <p:cNvPr id="30" name="TextBox 29"/>
            <p:cNvSpPr txBox="1">
              <a:spLocks noChangeArrowheads="1"/>
            </p:cNvSpPr>
            <p:nvPr/>
          </p:nvSpPr>
          <p:spPr bwMode="auto">
            <a:xfrm>
              <a:off x="7427468" y="1788473"/>
              <a:ext cx="92974" cy="200055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sz="13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2</a:t>
              </a:r>
            </a:p>
          </p:txBody>
        </p:sp>
        <p:sp>
          <p:nvSpPr>
            <p:cNvPr id="31" name="TextBox 30"/>
            <p:cNvSpPr txBox="1">
              <a:spLocks noChangeArrowheads="1"/>
            </p:cNvSpPr>
            <p:nvPr/>
          </p:nvSpPr>
          <p:spPr bwMode="auto">
            <a:xfrm>
              <a:off x="8030718" y="1793235"/>
              <a:ext cx="1128514" cy="184666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sz="12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Atomic number</a:t>
              </a:r>
            </a:p>
          </p:txBody>
        </p:sp>
        <p:sp>
          <p:nvSpPr>
            <p:cNvPr id="32" name="TextBox 31"/>
            <p:cNvSpPr txBox="1">
              <a:spLocks noChangeArrowheads="1"/>
            </p:cNvSpPr>
            <p:nvPr/>
          </p:nvSpPr>
          <p:spPr bwMode="auto">
            <a:xfrm>
              <a:off x="8030718" y="2254403"/>
              <a:ext cx="1179810" cy="184666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sz="12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Element symbol</a:t>
              </a:r>
            </a:p>
          </p:txBody>
        </p:sp>
        <p:sp>
          <p:nvSpPr>
            <p:cNvPr id="33" name="TextBox 32"/>
            <p:cNvSpPr txBox="1">
              <a:spLocks noChangeArrowheads="1"/>
            </p:cNvSpPr>
            <p:nvPr/>
          </p:nvSpPr>
          <p:spPr bwMode="auto">
            <a:xfrm>
              <a:off x="8252968" y="2555234"/>
              <a:ext cx="849592" cy="538609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400"/>
                </a:lnSpc>
              </a:pPr>
              <a:r>
                <a:rPr lang="en-US" sz="1200" b="1" dirty="0" smtClean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Electron</a:t>
              </a:r>
            </a:p>
            <a:p>
              <a:pPr>
                <a:lnSpc>
                  <a:spcPts val="1400"/>
                </a:lnSpc>
              </a:pPr>
              <a:r>
                <a:rPr lang="en-US" sz="1200" b="1" dirty="0" smtClean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distribution</a:t>
              </a:r>
            </a:p>
            <a:p>
              <a:pPr>
                <a:lnSpc>
                  <a:spcPts val="1400"/>
                </a:lnSpc>
              </a:pPr>
              <a:r>
                <a:rPr lang="en-US" sz="1200" b="1" dirty="0" smtClean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diagram</a:t>
              </a:r>
              <a:endParaRPr lang="en-US" sz="1200" b="1" dirty="0">
                <a:solidFill>
                  <a:srgbClr val="000000"/>
                </a:solidFill>
                <a:latin typeface="Arial"/>
                <a:ea typeface="ＭＳ Ｐゴシック" charset="0"/>
              </a:endParaRPr>
            </a:p>
          </p:txBody>
        </p:sp>
        <p:sp>
          <p:nvSpPr>
            <p:cNvPr id="34" name="TextBox 33"/>
            <p:cNvSpPr txBox="1">
              <a:spLocks noChangeArrowheads="1"/>
            </p:cNvSpPr>
            <p:nvPr/>
          </p:nvSpPr>
          <p:spPr bwMode="auto">
            <a:xfrm>
              <a:off x="9599167" y="1747991"/>
              <a:ext cx="556243" cy="200055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sz="13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Helium</a:t>
              </a:r>
            </a:p>
          </p:txBody>
        </p:sp>
        <p:sp>
          <p:nvSpPr>
            <p:cNvPr id="35" name="TextBox 34"/>
            <p:cNvSpPr txBox="1">
              <a:spLocks noChangeArrowheads="1"/>
            </p:cNvSpPr>
            <p:nvPr/>
          </p:nvSpPr>
          <p:spPr bwMode="auto">
            <a:xfrm>
              <a:off x="9808131" y="1937650"/>
              <a:ext cx="213200" cy="200055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sz="1300" b="1" dirty="0" smtClean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He</a:t>
              </a:r>
              <a:endParaRPr lang="en-US" sz="1300" b="1" dirty="0">
                <a:solidFill>
                  <a:srgbClr val="000000"/>
                </a:solidFill>
                <a:latin typeface="Arial"/>
                <a:ea typeface="ＭＳ Ｐゴシック" charset="0"/>
              </a:endParaRPr>
            </a:p>
          </p:txBody>
        </p:sp>
        <p:sp>
          <p:nvSpPr>
            <p:cNvPr id="36" name="TextBox 35"/>
            <p:cNvSpPr txBox="1">
              <a:spLocks noChangeArrowheads="1"/>
            </p:cNvSpPr>
            <p:nvPr/>
          </p:nvSpPr>
          <p:spPr bwMode="auto">
            <a:xfrm>
              <a:off x="2725293" y="3264848"/>
              <a:ext cx="604333" cy="200055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sz="1300" b="1">
                  <a:solidFill>
                    <a:srgbClr val="000000"/>
                  </a:solidFill>
                  <a:latin typeface="Arial"/>
                  <a:ea typeface="ＭＳ Ｐゴシック" charset="0"/>
                </a:rPr>
                <a:t>Lithium</a:t>
              </a:r>
            </a:p>
          </p:txBody>
        </p:sp>
        <p:sp>
          <p:nvSpPr>
            <p:cNvPr id="37" name="TextBox 36"/>
            <p:cNvSpPr txBox="1">
              <a:spLocks noChangeArrowheads="1"/>
            </p:cNvSpPr>
            <p:nvPr/>
          </p:nvSpPr>
          <p:spPr bwMode="auto">
            <a:xfrm>
              <a:off x="1919872" y="3783960"/>
              <a:ext cx="556243" cy="369332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/>
              <a:r>
                <a:rPr lang="en-US" sz="1200" b="1" dirty="0" smtClean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Second</a:t>
              </a:r>
            </a:p>
            <a:p>
              <a:pPr algn="ctr"/>
              <a:r>
                <a:rPr lang="en-US" sz="1200" b="1" dirty="0" smtClean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shell</a:t>
              </a:r>
              <a:endParaRPr lang="en-US" sz="1200" b="1" dirty="0">
                <a:solidFill>
                  <a:srgbClr val="000000"/>
                </a:solidFill>
                <a:latin typeface="Arial"/>
                <a:ea typeface="ＭＳ Ｐゴシック" charset="0"/>
              </a:endParaRPr>
            </a:p>
          </p:txBody>
        </p:sp>
        <p:sp>
          <p:nvSpPr>
            <p:cNvPr id="38" name="TextBox 21"/>
            <p:cNvSpPr txBox="1">
              <a:spLocks noChangeArrowheads="1"/>
            </p:cNvSpPr>
            <p:nvPr/>
          </p:nvSpPr>
          <p:spPr bwMode="auto">
            <a:xfrm>
              <a:off x="3638105" y="3264848"/>
              <a:ext cx="759823" cy="200055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sz="1300" b="1">
                  <a:solidFill>
                    <a:srgbClr val="000000"/>
                  </a:solidFill>
                  <a:latin typeface="Arial"/>
                  <a:ea typeface="ＭＳ Ｐゴシック" charset="0"/>
                </a:rPr>
                <a:t>Beryllium</a:t>
              </a:r>
            </a:p>
          </p:txBody>
        </p:sp>
        <p:sp>
          <p:nvSpPr>
            <p:cNvPr id="39" name="TextBox 23"/>
            <p:cNvSpPr txBox="1">
              <a:spLocks noChangeArrowheads="1"/>
            </p:cNvSpPr>
            <p:nvPr/>
          </p:nvSpPr>
          <p:spPr bwMode="auto">
            <a:xfrm>
              <a:off x="4738243" y="3264848"/>
              <a:ext cx="492122" cy="200055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sz="1300" b="1">
                  <a:solidFill>
                    <a:srgbClr val="000000"/>
                  </a:solidFill>
                  <a:latin typeface="Arial"/>
                  <a:ea typeface="ＭＳ Ｐゴシック" charset="0"/>
                </a:rPr>
                <a:t>Boron</a:t>
              </a:r>
            </a:p>
          </p:txBody>
        </p:sp>
        <p:sp>
          <p:nvSpPr>
            <p:cNvPr id="40" name="TextBox 25"/>
            <p:cNvSpPr txBox="1">
              <a:spLocks noChangeArrowheads="1"/>
            </p:cNvSpPr>
            <p:nvPr/>
          </p:nvSpPr>
          <p:spPr bwMode="auto">
            <a:xfrm>
              <a:off x="5681218" y="3264848"/>
              <a:ext cx="585097" cy="200055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sz="1300" b="1">
                  <a:solidFill>
                    <a:srgbClr val="000000"/>
                  </a:solidFill>
                  <a:latin typeface="Arial"/>
                  <a:ea typeface="ＭＳ Ｐゴシック" charset="0"/>
                </a:rPr>
                <a:t>Carbon</a:t>
              </a:r>
            </a:p>
          </p:txBody>
        </p:sp>
        <p:sp>
          <p:nvSpPr>
            <p:cNvPr id="41" name="TextBox 27"/>
            <p:cNvSpPr txBox="1">
              <a:spLocks noChangeArrowheads="1"/>
            </p:cNvSpPr>
            <p:nvPr/>
          </p:nvSpPr>
          <p:spPr bwMode="auto">
            <a:xfrm>
              <a:off x="6619430" y="3264848"/>
              <a:ext cx="687689" cy="200055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sz="1300" b="1">
                  <a:solidFill>
                    <a:srgbClr val="000000"/>
                  </a:solidFill>
                  <a:latin typeface="Arial"/>
                  <a:ea typeface="ＭＳ Ｐゴシック" charset="0"/>
                </a:rPr>
                <a:t>Nitrogen</a:t>
              </a:r>
            </a:p>
          </p:txBody>
        </p:sp>
        <p:sp>
          <p:nvSpPr>
            <p:cNvPr id="42" name="TextBox 29"/>
            <p:cNvSpPr txBox="1">
              <a:spLocks noChangeArrowheads="1"/>
            </p:cNvSpPr>
            <p:nvPr/>
          </p:nvSpPr>
          <p:spPr bwMode="auto">
            <a:xfrm>
              <a:off x="7624318" y="3264848"/>
              <a:ext cx="613951" cy="200055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sz="13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Oxygen</a:t>
              </a:r>
            </a:p>
          </p:txBody>
        </p:sp>
        <p:sp>
          <p:nvSpPr>
            <p:cNvPr id="43" name="TextBox 31"/>
            <p:cNvSpPr txBox="1">
              <a:spLocks noChangeArrowheads="1"/>
            </p:cNvSpPr>
            <p:nvPr/>
          </p:nvSpPr>
          <p:spPr bwMode="auto">
            <a:xfrm>
              <a:off x="8568880" y="3264848"/>
              <a:ext cx="660437" cy="200055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sz="1300" b="1">
                  <a:solidFill>
                    <a:srgbClr val="000000"/>
                  </a:solidFill>
                  <a:latin typeface="Arial"/>
                  <a:ea typeface="ＭＳ Ｐゴシック" charset="0"/>
                </a:rPr>
                <a:t>Fluorine</a:t>
              </a:r>
            </a:p>
          </p:txBody>
        </p:sp>
        <p:sp>
          <p:nvSpPr>
            <p:cNvPr id="44" name="TextBox 33"/>
            <p:cNvSpPr txBox="1">
              <a:spLocks noChangeArrowheads="1"/>
            </p:cNvSpPr>
            <p:nvPr/>
          </p:nvSpPr>
          <p:spPr bwMode="auto">
            <a:xfrm>
              <a:off x="9646793" y="3264848"/>
              <a:ext cx="418384" cy="200055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sz="1300" b="1">
                  <a:solidFill>
                    <a:srgbClr val="000000"/>
                  </a:solidFill>
                  <a:latin typeface="Arial"/>
                  <a:ea typeface="ＭＳ Ｐゴシック" charset="0"/>
                </a:rPr>
                <a:t>Neon</a:t>
              </a:r>
            </a:p>
          </p:txBody>
        </p:sp>
        <p:sp>
          <p:nvSpPr>
            <p:cNvPr id="45" name="TextBox 35"/>
            <p:cNvSpPr txBox="1">
              <a:spLocks noChangeArrowheads="1"/>
            </p:cNvSpPr>
            <p:nvPr/>
          </p:nvSpPr>
          <p:spPr bwMode="auto">
            <a:xfrm>
              <a:off x="2720530" y="4760273"/>
              <a:ext cx="612347" cy="200055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sz="13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Sodium</a:t>
              </a:r>
            </a:p>
          </p:txBody>
        </p:sp>
        <p:sp>
          <p:nvSpPr>
            <p:cNvPr id="46" name="TextBox 37"/>
            <p:cNvSpPr txBox="1">
              <a:spLocks noChangeArrowheads="1"/>
            </p:cNvSpPr>
            <p:nvPr/>
          </p:nvSpPr>
          <p:spPr bwMode="auto">
            <a:xfrm>
              <a:off x="1997582" y="5280972"/>
              <a:ext cx="386324" cy="369332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/>
              <a:r>
                <a:rPr lang="en-US" sz="1200" b="1" smtClean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Third</a:t>
              </a:r>
            </a:p>
            <a:p>
              <a:pPr algn="ctr"/>
              <a:r>
                <a:rPr lang="en-US" sz="1200" b="1" smtClean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shell</a:t>
              </a:r>
              <a:endParaRPr lang="en-US" sz="1200" b="1">
                <a:solidFill>
                  <a:srgbClr val="000000"/>
                </a:solidFill>
                <a:latin typeface="Arial"/>
                <a:ea typeface="ＭＳ Ｐゴシック" charset="0"/>
              </a:endParaRPr>
            </a:p>
          </p:txBody>
        </p:sp>
        <p:sp>
          <p:nvSpPr>
            <p:cNvPr id="47" name="TextBox 39"/>
            <p:cNvSpPr txBox="1">
              <a:spLocks noChangeArrowheads="1"/>
            </p:cNvSpPr>
            <p:nvPr/>
          </p:nvSpPr>
          <p:spPr bwMode="auto">
            <a:xfrm>
              <a:off x="3580869" y="4760273"/>
              <a:ext cx="920124" cy="200055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sz="1300" b="1" dirty="0" smtClean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Magnesium</a:t>
              </a:r>
              <a:endParaRPr lang="en-US" sz="1300" b="1" dirty="0">
                <a:solidFill>
                  <a:srgbClr val="000000"/>
                </a:solidFill>
                <a:latin typeface="Arial"/>
                <a:ea typeface="ＭＳ Ｐゴシック" charset="0"/>
              </a:endParaRPr>
            </a:p>
          </p:txBody>
        </p:sp>
        <p:sp>
          <p:nvSpPr>
            <p:cNvPr id="48" name="TextBox 42"/>
            <p:cNvSpPr txBox="1">
              <a:spLocks noChangeArrowheads="1"/>
            </p:cNvSpPr>
            <p:nvPr/>
          </p:nvSpPr>
          <p:spPr bwMode="auto">
            <a:xfrm>
              <a:off x="5681218" y="4760273"/>
              <a:ext cx="548227" cy="200055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sz="13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Silicon</a:t>
              </a:r>
            </a:p>
          </p:txBody>
        </p:sp>
        <p:sp>
          <p:nvSpPr>
            <p:cNvPr id="49" name="TextBox 44"/>
            <p:cNvSpPr txBox="1">
              <a:spLocks noChangeArrowheads="1"/>
            </p:cNvSpPr>
            <p:nvPr/>
          </p:nvSpPr>
          <p:spPr bwMode="auto">
            <a:xfrm>
              <a:off x="6473380" y="4760273"/>
              <a:ext cx="976229" cy="200055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sz="1300" b="1">
                  <a:solidFill>
                    <a:srgbClr val="000000"/>
                  </a:solidFill>
                  <a:latin typeface="Arial"/>
                  <a:ea typeface="ＭＳ Ｐゴシック" charset="0"/>
                </a:rPr>
                <a:t>Phosphorus</a:t>
              </a:r>
            </a:p>
          </p:txBody>
        </p:sp>
        <p:sp>
          <p:nvSpPr>
            <p:cNvPr id="50" name="TextBox 46"/>
            <p:cNvSpPr txBox="1">
              <a:spLocks noChangeArrowheads="1"/>
            </p:cNvSpPr>
            <p:nvPr/>
          </p:nvSpPr>
          <p:spPr bwMode="auto">
            <a:xfrm>
              <a:off x="7702105" y="4760273"/>
              <a:ext cx="482504" cy="200055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sz="1300" b="1">
                  <a:solidFill>
                    <a:srgbClr val="000000"/>
                  </a:solidFill>
                  <a:latin typeface="Arial"/>
                  <a:ea typeface="ＭＳ Ｐゴシック" charset="0"/>
                </a:rPr>
                <a:t>Sulfur</a:t>
              </a:r>
            </a:p>
          </p:txBody>
        </p:sp>
        <p:sp>
          <p:nvSpPr>
            <p:cNvPr id="51" name="TextBox 48"/>
            <p:cNvSpPr txBox="1">
              <a:spLocks noChangeArrowheads="1"/>
            </p:cNvSpPr>
            <p:nvPr/>
          </p:nvSpPr>
          <p:spPr bwMode="auto">
            <a:xfrm>
              <a:off x="8559355" y="4760273"/>
              <a:ext cx="678071" cy="200055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sz="1300" b="1">
                  <a:solidFill>
                    <a:srgbClr val="000000"/>
                  </a:solidFill>
                  <a:latin typeface="Arial"/>
                  <a:ea typeface="ＭＳ Ｐゴシック" charset="0"/>
                </a:rPr>
                <a:t>Chlorine</a:t>
              </a:r>
            </a:p>
          </p:txBody>
        </p:sp>
        <p:sp>
          <p:nvSpPr>
            <p:cNvPr id="52" name="TextBox 50"/>
            <p:cNvSpPr txBox="1">
              <a:spLocks noChangeArrowheads="1"/>
            </p:cNvSpPr>
            <p:nvPr/>
          </p:nvSpPr>
          <p:spPr bwMode="auto">
            <a:xfrm>
              <a:off x="9610280" y="4760273"/>
              <a:ext cx="492122" cy="200055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sz="1300" b="1">
                  <a:solidFill>
                    <a:srgbClr val="000000"/>
                  </a:solidFill>
                  <a:latin typeface="Arial"/>
                  <a:ea typeface="ＭＳ Ｐゴシック" charset="0"/>
                </a:rPr>
                <a:t>Argon</a:t>
              </a:r>
            </a:p>
          </p:txBody>
        </p:sp>
        <p:sp>
          <p:nvSpPr>
            <p:cNvPr id="53" name="TextBox 52"/>
            <p:cNvSpPr txBox="1">
              <a:spLocks noChangeArrowheads="1"/>
            </p:cNvSpPr>
            <p:nvPr/>
          </p:nvSpPr>
          <p:spPr bwMode="auto">
            <a:xfrm>
              <a:off x="9727062" y="1985352"/>
              <a:ext cx="78548" cy="169277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sz="1100" b="1" dirty="0" smtClean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2</a:t>
              </a:r>
              <a:endParaRPr lang="en-US" sz="1100" b="1" dirty="0">
                <a:solidFill>
                  <a:srgbClr val="000000"/>
                </a:solidFill>
                <a:latin typeface="Arial"/>
                <a:ea typeface="ＭＳ Ｐゴシック" charset="0"/>
              </a:endParaRPr>
            </a:p>
          </p:txBody>
        </p:sp>
        <p:sp>
          <p:nvSpPr>
            <p:cNvPr id="54" name="TextBox 53"/>
            <p:cNvSpPr txBox="1">
              <a:spLocks noChangeArrowheads="1"/>
            </p:cNvSpPr>
            <p:nvPr/>
          </p:nvSpPr>
          <p:spPr bwMode="auto">
            <a:xfrm>
              <a:off x="2987800" y="3450540"/>
              <a:ext cx="149080" cy="200055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sz="1300" b="1" dirty="0" smtClean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Li</a:t>
              </a:r>
              <a:endParaRPr lang="en-US" sz="1300" b="1" dirty="0">
                <a:solidFill>
                  <a:srgbClr val="000000"/>
                </a:solidFill>
                <a:latin typeface="Arial"/>
                <a:ea typeface="ＭＳ Ｐゴシック" charset="0"/>
              </a:endParaRPr>
            </a:p>
          </p:txBody>
        </p:sp>
        <p:sp>
          <p:nvSpPr>
            <p:cNvPr id="55" name="TextBox 54"/>
            <p:cNvSpPr txBox="1">
              <a:spLocks noChangeArrowheads="1"/>
            </p:cNvSpPr>
            <p:nvPr/>
          </p:nvSpPr>
          <p:spPr bwMode="auto">
            <a:xfrm>
              <a:off x="2913874" y="3507766"/>
              <a:ext cx="78548" cy="169277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sz="1100" b="1" dirty="0" smtClean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3</a:t>
              </a:r>
              <a:endParaRPr lang="en-US" sz="1100" b="1" dirty="0">
                <a:solidFill>
                  <a:srgbClr val="000000"/>
                </a:solidFill>
                <a:latin typeface="Arial"/>
                <a:ea typeface="ＭＳ Ｐゴシック" charset="0"/>
              </a:endParaRPr>
            </a:p>
          </p:txBody>
        </p:sp>
        <p:sp>
          <p:nvSpPr>
            <p:cNvPr id="56" name="TextBox 55"/>
            <p:cNvSpPr txBox="1">
              <a:spLocks noChangeArrowheads="1"/>
            </p:cNvSpPr>
            <p:nvPr/>
          </p:nvSpPr>
          <p:spPr bwMode="auto">
            <a:xfrm>
              <a:off x="3947430" y="3450540"/>
              <a:ext cx="213200" cy="200055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sz="1300" b="1" dirty="0" smtClean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Be</a:t>
              </a:r>
              <a:endParaRPr lang="en-US" sz="1300" b="1" dirty="0">
                <a:solidFill>
                  <a:srgbClr val="000000"/>
                </a:solidFill>
                <a:latin typeface="Arial"/>
                <a:ea typeface="ＭＳ Ｐゴシック" charset="0"/>
              </a:endParaRPr>
            </a:p>
          </p:txBody>
        </p:sp>
        <p:sp>
          <p:nvSpPr>
            <p:cNvPr id="57" name="TextBox 56"/>
            <p:cNvSpPr txBox="1">
              <a:spLocks noChangeArrowheads="1"/>
            </p:cNvSpPr>
            <p:nvPr/>
          </p:nvSpPr>
          <p:spPr bwMode="auto">
            <a:xfrm>
              <a:off x="3873504" y="3507766"/>
              <a:ext cx="78548" cy="169277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sz="1100" b="1" dirty="0" smtClean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4</a:t>
              </a:r>
              <a:endParaRPr lang="en-US" sz="1100" b="1" dirty="0">
                <a:solidFill>
                  <a:srgbClr val="000000"/>
                </a:solidFill>
                <a:latin typeface="Arial"/>
                <a:ea typeface="ＭＳ Ｐゴシック" charset="0"/>
              </a:endParaRP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4887915" y="3450540"/>
              <a:ext cx="194152" cy="226503"/>
              <a:chOff x="3352420" y="2912987"/>
              <a:chExt cx="194152" cy="226503"/>
            </a:xfrm>
          </p:grpSpPr>
          <p:sp>
            <p:nvSpPr>
              <p:cNvPr id="59" name="TextBox 58"/>
              <p:cNvSpPr txBox="1">
                <a:spLocks noChangeArrowheads="1"/>
              </p:cNvSpPr>
              <p:nvPr/>
            </p:nvSpPr>
            <p:spPr bwMode="auto">
              <a:xfrm>
                <a:off x="3426346" y="2912987"/>
                <a:ext cx="120226" cy="200055"/>
              </a:xfrm>
              <a:prstGeom prst="rect">
                <a:avLst/>
              </a:prstGeom>
              <a:noFill/>
              <a:ln w="317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300" b="1" dirty="0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B</a:t>
                </a:r>
                <a:endParaRPr lang="en-US" sz="1300" b="1" dirty="0">
                  <a:solidFill>
                    <a:srgbClr val="000000"/>
                  </a:solidFill>
                  <a:latin typeface="Arial"/>
                  <a:ea typeface="ＭＳ Ｐゴシック" charset="0"/>
                </a:endParaRPr>
              </a:p>
            </p:txBody>
          </p:sp>
          <p:sp>
            <p:nvSpPr>
              <p:cNvPr id="60" name="TextBox 59"/>
              <p:cNvSpPr txBox="1">
                <a:spLocks noChangeArrowheads="1"/>
              </p:cNvSpPr>
              <p:nvPr/>
            </p:nvSpPr>
            <p:spPr bwMode="auto">
              <a:xfrm>
                <a:off x="3352420" y="2970213"/>
                <a:ext cx="78548" cy="169277"/>
              </a:xfrm>
              <a:prstGeom prst="rect">
                <a:avLst/>
              </a:prstGeom>
              <a:noFill/>
              <a:ln w="317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100" b="1" dirty="0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5</a:t>
                </a:r>
                <a:endParaRPr lang="en-US" sz="1100" b="1" dirty="0">
                  <a:solidFill>
                    <a:srgbClr val="000000"/>
                  </a:solidFill>
                  <a:latin typeface="Arial"/>
                  <a:ea typeface="ＭＳ Ｐゴシック" charset="0"/>
                </a:endParaRPr>
              </a:p>
            </p:txBody>
          </p:sp>
        </p:grpSp>
        <p:sp>
          <p:nvSpPr>
            <p:cNvPr id="61" name="TextBox 60"/>
            <p:cNvSpPr txBox="1">
              <a:spLocks noChangeArrowheads="1"/>
            </p:cNvSpPr>
            <p:nvPr/>
          </p:nvSpPr>
          <p:spPr bwMode="auto">
            <a:xfrm>
              <a:off x="5950616" y="3464903"/>
              <a:ext cx="120226" cy="200055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sz="1300" b="1" dirty="0" smtClean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C</a:t>
              </a:r>
              <a:endParaRPr lang="en-US" sz="1300" b="1" dirty="0">
                <a:solidFill>
                  <a:srgbClr val="000000"/>
                </a:solidFill>
                <a:latin typeface="Arial"/>
                <a:ea typeface="ＭＳ Ｐゴシック" charset="0"/>
              </a:endParaRPr>
            </a:p>
          </p:txBody>
        </p:sp>
        <p:sp>
          <p:nvSpPr>
            <p:cNvPr id="62" name="TextBox 61"/>
            <p:cNvSpPr txBox="1">
              <a:spLocks noChangeArrowheads="1"/>
            </p:cNvSpPr>
            <p:nvPr/>
          </p:nvSpPr>
          <p:spPr bwMode="auto">
            <a:xfrm>
              <a:off x="5876690" y="3522129"/>
              <a:ext cx="78548" cy="169277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sz="1100" b="1" dirty="0" smtClean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6</a:t>
              </a:r>
              <a:endParaRPr lang="en-US" sz="1100" b="1" dirty="0">
                <a:solidFill>
                  <a:srgbClr val="000000"/>
                </a:solidFill>
                <a:latin typeface="Arial"/>
                <a:ea typeface="ＭＳ Ｐゴシック" charset="0"/>
              </a:endParaRPr>
            </a:p>
          </p:txBody>
        </p:sp>
        <p:grpSp>
          <p:nvGrpSpPr>
            <p:cNvPr id="63" name="Group 61"/>
            <p:cNvGrpSpPr/>
            <p:nvPr/>
          </p:nvGrpSpPr>
          <p:grpSpPr>
            <a:xfrm>
              <a:off x="6865465" y="3462599"/>
              <a:ext cx="194152" cy="226503"/>
              <a:chOff x="3352420" y="2912987"/>
              <a:chExt cx="194152" cy="226503"/>
            </a:xfrm>
          </p:grpSpPr>
          <p:sp>
            <p:nvSpPr>
              <p:cNvPr id="64" name="TextBox 63"/>
              <p:cNvSpPr txBox="1">
                <a:spLocks noChangeArrowheads="1"/>
              </p:cNvSpPr>
              <p:nvPr/>
            </p:nvSpPr>
            <p:spPr bwMode="auto">
              <a:xfrm>
                <a:off x="3426346" y="2912987"/>
                <a:ext cx="120226" cy="200055"/>
              </a:xfrm>
              <a:prstGeom prst="rect">
                <a:avLst/>
              </a:prstGeom>
              <a:noFill/>
              <a:ln w="317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300" b="1" dirty="0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N</a:t>
                </a:r>
                <a:endParaRPr lang="en-US" sz="1300" b="1" dirty="0">
                  <a:solidFill>
                    <a:srgbClr val="000000"/>
                  </a:solidFill>
                  <a:latin typeface="Arial"/>
                  <a:ea typeface="ＭＳ Ｐゴシック" charset="0"/>
                </a:endParaRPr>
              </a:p>
            </p:txBody>
          </p:sp>
          <p:sp>
            <p:nvSpPr>
              <p:cNvPr id="65" name="TextBox 64"/>
              <p:cNvSpPr txBox="1">
                <a:spLocks noChangeArrowheads="1"/>
              </p:cNvSpPr>
              <p:nvPr/>
            </p:nvSpPr>
            <p:spPr bwMode="auto">
              <a:xfrm>
                <a:off x="3352420" y="2970213"/>
                <a:ext cx="78548" cy="169277"/>
              </a:xfrm>
              <a:prstGeom prst="rect">
                <a:avLst/>
              </a:prstGeom>
              <a:noFill/>
              <a:ln w="317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100" b="1" dirty="0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7</a:t>
                </a:r>
                <a:endParaRPr lang="en-US" sz="1100" b="1" dirty="0">
                  <a:solidFill>
                    <a:srgbClr val="000000"/>
                  </a:solidFill>
                  <a:latin typeface="Arial"/>
                  <a:ea typeface="ＭＳ Ｐゴシック" charset="0"/>
                </a:endParaRPr>
              </a:p>
            </p:txBody>
          </p:sp>
        </p:grpSp>
        <p:grpSp>
          <p:nvGrpSpPr>
            <p:cNvPr id="66" name="Group 64"/>
            <p:cNvGrpSpPr/>
            <p:nvPr/>
          </p:nvGrpSpPr>
          <p:grpSpPr>
            <a:xfrm>
              <a:off x="7823287" y="3462676"/>
              <a:ext cx="203770" cy="226503"/>
              <a:chOff x="3352420" y="2912987"/>
              <a:chExt cx="203770" cy="226503"/>
            </a:xfrm>
          </p:grpSpPr>
          <p:sp>
            <p:nvSpPr>
              <p:cNvPr id="67" name="TextBox 66"/>
              <p:cNvSpPr txBox="1">
                <a:spLocks noChangeArrowheads="1"/>
              </p:cNvSpPr>
              <p:nvPr/>
            </p:nvSpPr>
            <p:spPr bwMode="auto">
              <a:xfrm>
                <a:off x="3426346" y="2912987"/>
                <a:ext cx="129844" cy="200055"/>
              </a:xfrm>
              <a:prstGeom prst="rect">
                <a:avLst/>
              </a:prstGeom>
              <a:noFill/>
              <a:ln w="317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300" b="1" dirty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O</a:t>
                </a:r>
              </a:p>
            </p:txBody>
          </p:sp>
          <p:sp>
            <p:nvSpPr>
              <p:cNvPr id="68" name="TextBox 67"/>
              <p:cNvSpPr txBox="1">
                <a:spLocks noChangeArrowheads="1"/>
              </p:cNvSpPr>
              <p:nvPr/>
            </p:nvSpPr>
            <p:spPr bwMode="auto">
              <a:xfrm>
                <a:off x="3352420" y="2970213"/>
                <a:ext cx="78548" cy="169277"/>
              </a:xfrm>
              <a:prstGeom prst="rect">
                <a:avLst/>
              </a:prstGeom>
              <a:noFill/>
              <a:ln w="317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100" b="1" dirty="0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8</a:t>
                </a:r>
                <a:endParaRPr lang="en-US" sz="1100" b="1" dirty="0">
                  <a:solidFill>
                    <a:srgbClr val="000000"/>
                  </a:solidFill>
                  <a:latin typeface="Arial"/>
                  <a:ea typeface="ＭＳ Ｐゴシック" charset="0"/>
                </a:endParaRPr>
              </a:p>
            </p:txBody>
          </p:sp>
        </p:grpSp>
        <p:grpSp>
          <p:nvGrpSpPr>
            <p:cNvPr id="69" name="Group 67"/>
            <p:cNvGrpSpPr/>
            <p:nvPr/>
          </p:nvGrpSpPr>
          <p:grpSpPr>
            <a:xfrm>
              <a:off x="8812062" y="3460372"/>
              <a:ext cx="176518" cy="226503"/>
              <a:chOff x="3352420" y="2912987"/>
              <a:chExt cx="176518" cy="226503"/>
            </a:xfrm>
          </p:grpSpPr>
          <p:sp>
            <p:nvSpPr>
              <p:cNvPr id="70" name="TextBox 69"/>
              <p:cNvSpPr txBox="1">
                <a:spLocks noChangeArrowheads="1"/>
              </p:cNvSpPr>
              <p:nvPr/>
            </p:nvSpPr>
            <p:spPr bwMode="auto">
              <a:xfrm>
                <a:off x="3426346" y="2912987"/>
                <a:ext cx="102592" cy="200055"/>
              </a:xfrm>
              <a:prstGeom prst="rect">
                <a:avLst/>
              </a:prstGeom>
              <a:noFill/>
              <a:ln w="317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300" b="1" dirty="0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F</a:t>
                </a:r>
                <a:endParaRPr lang="en-US" sz="1300" b="1" dirty="0">
                  <a:solidFill>
                    <a:srgbClr val="000000"/>
                  </a:solidFill>
                  <a:latin typeface="Arial"/>
                  <a:ea typeface="ＭＳ Ｐゴシック" charset="0"/>
                </a:endParaRPr>
              </a:p>
            </p:txBody>
          </p:sp>
          <p:sp>
            <p:nvSpPr>
              <p:cNvPr id="71" name="TextBox 70"/>
              <p:cNvSpPr txBox="1">
                <a:spLocks noChangeArrowheads="1"/>
              </p:cNvSpPr>
              <p:nvPr/>
            </p:nvSpPr>
            <p:spPr bwMode="auto">
              <a:xfrm>
                <a:off x="3352420" y="2970213"/>
                <a:ext cx="78548" cy="169277"/>
              </a:xfrm>
              <a:prstGeom prst="rect">
                <a:avLst/>
              </a:prstGeom>
              <a:noFill/>
              <a:ln w="317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100" b="1" dirty="0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9</a:t>
                </a:r>
                <a:endParaRPr lang="en-US" sz="1100" b="1" dirty="0">
                  <a:solidFill>
                    <a:srgbClr val="000000"/>
                  </a:solidFill>
                  <a:latin typeface="Arial"/>
                  <a:ea typeface="ＭＳ Ｐゴシック" charset="0"/>
                </a:endParaRPr>
              </a:p>
            </p:txBody>
          </p:sp>
        </p:grpSp>
        <p:grpSp>
          <p:nvGrpSpPr>
            <p:cNvPr id="72" name="Group 73"/>
            <p:cNvGrpSpPr/>
            <p:nvPr/>
          </p:nvGrpSpPr>
          <p:grpSpPr>
            <a:xfrm>
              <a:off x="9673708" y="3460603"/>
              <a:ext cx="371433" cy="219436"/>
              <a:chOff x="8138213" y="2923050"/>
              <a:chExt cx="371433" cy="219436"/>
            </a:xfrm>
          </p:grpSpPr>
          <p:sp>
            <p:nvSpPr>
              <p:cNvPr id="73" name="TextBox 72"/>
              <p:cNvSpPr txBox="1">
                <a:spLocks noChangeArrowheads="1"/>
              </p:cNvSpPr>
              <p:nvPr/>
            </p:nvSpPr>
            <p:spPr bwMode="auto">
              <a:xfrm>
                <a:off x="8296446" y="2923050"/>
                <a:ext cx="213200" cy="200055"/>
              </a:xfrm>
              <a:prstGeom prst="rect">
                <a:avLst/>
              </a:prstGeom>
              <a:noFill/>
              <a:ln w="317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300" b="1" dirty="0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Ne</a:t>
                </a:r>
                <a:endParaRPr lang="en-US" sz="1300" b="1" dirty="0">
                  <a:solidFill>
                    <a:srgbClr val="000000"/>
                  </a:solidFill>
                  <a:latin typeface="Arial"/>
                  <a:ea typeface="ＭＳ Ｐゴシック" charset="0"/>
                </a:endParaRPr>
              </a:p>
            </p:txBody>
          </p:sp>
          <p:sp>
            <p:nvSpPr>
              <p:cNvPr id="74" name="TextBox 73"/>
              <p:cNvSpPr txBox="1">
                <a:spLocks noChangeArrowheads="1"/>
              </p:cNvSpPr>
              <p:nvPr/>
            </p:nvSpPr>
            <p:spPr bwMode="auto">
              <a:xfrm>
                <a:off x="8138213" y="2973209"/>
                <a:ext cx="157094" cy="169277"/>
              </a:xfrm>
              <a:prstGeom prst="rect">
                <a:avLst/>
              </a:prstGeom>
              <a:noFill/>
              <a:ln w="317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100" b="1" dirty="0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10</a:t>
                </a:r>
                <a:endParaRPr lang="en-US" sz="1100" b="1" dirty="0">
                  <a:solidFill>
                    <a:srgbClr val="000000"/>
                  </a:solidFill>
                  <a:latin typeface="Arial"/>
                  <a:ea typeface="ＭＳ Ｐゴシック" charset="0"/>
                </a:endParaRP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2841698" y="4955822"/>
              <a:ext cx="371433" cy="219436"/>
              <a:chOff x="8138213" y="2923050"/>
              <a:chExt cx="371433" cy="219436"/>
            </a:xfrm>
          </p:grpSpPr>
          <p:sp>
            <p:nvSpPr>
              <p:cNvPr id="76" name="TextBox 75"/>
              <p:cNvSpPr txBox="1">
                <a:spLocks noChangeArrowheads="1"/>
              </p:cNvSpPr>
              <p:nvPr/>
            </p:nvSpPr>
            <p:spPr bwMode="auto">
              <a:xfrm>
                <a:off x="8296446" y="2923050"/>
                <a:ext cx="213200" cy="200055"/>
              </a:xfrm>
              <a:prstGeom prst="rect">
                <a:avLst/>
              </a:prstGeom>
              <a:noFill/>
              <a:ln w="317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300" b="1" dirty="0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Na</a:t>
                </a:r>
                <a:endParaRPr lang="en-US" sz="1300" b="1" dirty="0">
                  <a:solidFill>
                    <a:srgbClr val="000000"/>
                  </a:solidFill>
                  <a:latin typeface="Arial"/>
                  <a:ea typeface="ＭＳ Ｐゴシック" charset="0"/>
                </a:endParaRPr>
              </a:p>
            </p:txBody>
          </p:sp>
          <p:sp>
            <p:nvSpPr>
              <p:cNvPr id="77" name="TextBox 76"/>
              <p:cNvSpPr txBox="1">
                <a:spLocks noChangeArrowheads="1"/>
              </p:cNvSpPr>
              <p:nvPr/>
            </p:nvSpPr>
            <p:spPr bwMode="auto">
              <a:xfrm>
                <a:off x="8138213" y="2973209"/>
                <a:ext cx="157094" cy="169277"/>
              </a:xfrm>
              <a:prstGeom prst="rect">
                <a:avLst/>
              </a:prstGeom>
              <a:noFill/>
              <a:ln w="317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100" b="1" dirty="0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11</a:t>
                </a:r>
                <a:endParaRPr lang="en-US" sz="1100" b="1" dirty="0">
                  <a:solidFill>
                    <a:srgbClr val="000000"/>
                  </a:solidFill>
                  <a:latin typeface="Arial"/>
                  <a:ea typeface="ＭＳ Ｐゴシック" charset="0"/>
                </a:endParaRP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3822774" y="4958831"/>
              <a:ext cx="400287" cy="219436"/>
              <a:chOff x="8138213" y="2923050"/>
              <a:chExt cx="400287" cy="219436"/>
            </a:xfrm>
          </p:grpSpPr>
          <p:sp>
            <p:nvSpPr>
              <p:cNvPr id="79" name="TextBox 78"/>
              <p:cNvSpPr txBox="1">
                <a:spLocks noChangeArrowheads="1"/>
              </p:cNvSpPr>
              <p:nvPr/>
            </p:nvSpPr>
            <p:spPr bwMode="auto">
              <a:xfrm>
                <a:off x="8296446" y="2923050"/>
                <a:ext cx="242054" cy="200055"/>
              </a:xfrm>
              <a:prstGeom prst="rect">
                <a:avLst/>
              </a:prstGeom>
              <a:noFill/>
              <a:ln w="317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300" b="1" dirty="0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Mg</a:t>
                </a:r>
                <a:endParaRPr lang="en-US" sz="1300" b="1" dirty="0">
                  <a:solidFill>
                    <a:srgbClr val="000000"/>
                  </a:solidFill>
                  <a:latin typeface="Arial"/>
                  <a:ea typeface="ＭＳ Ｐゴシック" charset="0"/>
                </a:endParaRPr>
              </a:p>
            </p:txBody>
          </p:sp>
          <p:sp>
            <p:nvSpPr>
              <p:cNvPr id="80" name="TextBox 79"/>
              <p:cNvSpPr txBox="1">
                <a:spLocks noChangeArrowheads="1"/>
              </p:cNvSpPr>
              <p:nvPr/>
            </p:nvSpPr>
            <p:spPr bwMode="auto">
              <a:xfrm>
                <a:off x="8138213" y="2973209"/>
                <a:ext cx="157094" cy="169277"/>
              </a:xfrm>
              <a:prstGeom prst="rect">
                <a:avLst/>
              </a:prstGeom>
              <a:noFill/>
              <a:ln w="317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100" b="1" dirty="0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12</a:t>
                </a:r>
                <a:endParaRPr lang="en-US" sz="1100" b="1" dirty="0">
                  <a:solidFill>
                    <a:srgbClr val="000000"/>
                  </a:solidFill>
                  <a:latin typeface="Arial"/>
                  <a:ea typeface="ＭＳ Ｐゴシック" charset="0"/>
                </a:endParaRPr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4826903" y="4958190"/>
              <a:ext cx="324945" cy="219436"/>
              <a:chOff x="8138213" y="2923050"/>
              <a:chExt cx="324945" cy="219436"/>
            </a:xfrm>
          </p:grpSpPr>
          <p:sp>
            <p:nvSpPr>
              <p:cNvPr id="82" name="TextBox 81"/>
              <p:cNvSpPr txBox="1">
                <a:spLocks noChangeArrowheads="1"/>
              </p:cNvSpPr>
              <p:nvPr/>
            </p:nvSpPr>
            <p:spPr bwMode="auto">
              <a:xfrm>
                <a:off x="8296446" y="2923050"/>
                <a:ext cx="166712" cy="200055"/>
              </a:xfrm>
              <a:prstGeom prst="rect">
                <a:avLst/>
              </a:prstGeom>
              <a:noFill/>
              <a:ln w="317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300" b="1" dirty="0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AI</a:t>
                </a:r>
                <a:endParaRPr lang="en-US" sz="1300" b="1" dirty="0">
                  <a:solidFill>
                    <a:srgbClr val="000000"/>
                  </a:solidFill>
                  <a:latin typeface="Arial"/>
                  <a:ea typeface="ＭＳ Ｐゴシック" charset="0"/>
                </a:endParaRPr>
              </a:p>
            </p:txBody>
          </p:sp>
          <p:sp>
            <p:nvSpPr>
              <p:cNvPr id="83" name="TextBox 82"/>
              <p:cNvSpPr txBox="1">
                <a:spLocks noChangeArrowheads="1"/>
              </p:cNvSpPr>
              <p:nvPr/>
            </p:nvSpPr>
            <p:spPr bwMode="auto">
              <a:xfrm>
                <a:off x="8138213" y="2973209"/>
                <a:ext cx="157094" cy="169277"/>
              </a:xfrm>
              <a:prstGeom prst="rect">
                <a:avLst/>
              </a:prstGeom>
              <a:noFill/>
              <a:ln w="317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100" b="1" dirty="0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13</a:t>
                </a:r>
                <a:endParaRPr lang="en-US" sz="1100" b="1" dirty="0">
                  <a:solidFill>
                    <a:srgbClr val="000000"/>
                  </a:solidFill>
                  <a:latin typeface="Arial"/>
                  <a:ea typeface="ＭＳ Ｐゴシック" charset="0"/>
                </a:endParaRPr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5797007" y="4959907"/>
              <a:ext cx="315327" cy="219436"/>
              <a:chOff x="8138213" y="2923050"/>
              <a:chExt cx="315327" cy="219436"/>
            </a:xfrm>
          </p:grpSpPr>
          <p:sp>
            <p:nvSpPr>
              <p:cNvPr id="85" name="TextBox 84"/>
              <p:cNvSpPr txBox="1">
                <a:spLocks noChangeArrowheads="1"/>
              </p:cNvSpPr>
              <p:nvPr/>
            </p:nvSpPr>
            <p:spPr bwMode="auto">
              <a:xfrm>
                <a:off x="8296446" y="2923050"/>
                <a:ext cx="157094" cy="200055"/>
              </a:xfrm>
              <a:prstGeom prst="rect">
                <a:avLst/>
              </a:prstGeom>
              <a:noFill/>
              <a:ln w="317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300" b="1" dirty="0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SI</a:t>
                </a:r>
                <a:endParaRPr lang="en-US" sz="1300" b="1" dirty="0">
                  <a:solidFill>
                    <a:srgbClr val="000000"/>
                  </a:solidFill>
                  <a:latin typeface="Arial"/>
                  <a:ea typeface="ＭＳ Ｐゴシック" charset="0"/>
                </a:endParaRPr>
              </a:p>
            </p:txBody>
          </p:sp>
          <p:sp>
            <p:nvSpPr>
              <p:cNvPr id="86" name="TextBox 85"/>
              <p:cNvSpPr txBox="1">
                <a:spLocks noChangeArrowheads="1"/>
              </p:cNvSpPr>
              <p:nvPr/>
            </p:nvSpPr>
            <p:spPr bwMode="auto">
              <a:xfrm>
                <a:off x="8138213" y="2973209"/>
                <a:ext cx="157094" cy="169277"/>
              </a:xfrm>
              <a:prstGeom prst="rect">
                <a:avLst/>
              </a:prstGeom>
              <a:noFill/>
              <a:ln w="317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100" b="1" dirty="0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14</a:t>
                </a:r>
                <a:endParaRPr lang="en-US" sz="1100" b="1" dirty="0">
                  <a:solidFill>
                    <a:srgbClr val="000000"/>
                  </a:solidFill>
                  <a:latin typeface="Arial"/>
                  <a:ea typeface="ＭＳ Ｐゴシック" charset="0"/>
                </a:endParaRPr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6825173" y="4960022"/>
              <a:ext cx="268841" cy="219436"/>
              <a:chOff x="8138213" y="2923050"/>
              <a:chExt cx="268841" cy="219436"/>
            </a:xfrm>
          </p:grpSpPr>
          <p:sp>
            <p:nvSpPr>
              <p:cNvPr id="88" name="TextBox 87"/>
              <p:cNvSpPr txBox="1">
                <a:spLocks noChangeArrowheads="1"/>
              </p:cNvSpPr>
              <p:nvPr/>
            </p:nvSpPr>
            <p:spPr bwMode="auto">
              <a:xfrm>
                <a:off x="8296446" y="2923050"/>
                <a:ext cx="110608" cy="200055"/>
              </a:xfrm>
              <a:prstGeom prst="rect">
                <a:avLst/>
              </a:prstGeom>
              <a:noFill/>
              <a:ln w="317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300" b="1" dirty="0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P</a:t>
                </a:r>
                <a:endParaRPr lang="en-US" sz="1300" b="1" dirty="0">
                  <a:solidFill>
                    <a:srgbClr val="000000"/>
                  </a:solidFill>
                  <a:latin typeface="Arial"/>
                  <a:ea typeface="ＭＳ Ｐゴシック" charset="0"/>
                </a:endParaRPr>
              </a:p>
            </p:txBody>
          </p:sp>
          <p:sp>
            <p:nvSpPr>
              <p:cNvPr id="89" name="TextBox 88"/>
              <p:cNvSpPr txBox="1">
                <a:spLocks noChangeArrowheads="1"/>
              </p:cNvSpPr>
              <p:nvPr/>
            </p:nvSpPr>
            <p:spPr bwMode="auto">
              <a:xfrm>
                <a:off x="8138213" y="2973209"/>
                <a:ext cx="157094" cy="169277"/>
              </a:xfrm>
              <a:prstGeom prst="rect">
                <a:avLst/>
              </a:prstGeom>
              <a:noFill/>
              <a:ln w="317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100" b="1" dirty="0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15</a:t>
                </a:r>
                <a:endParaRPr lang="en-US" sz="1100" b="1" dirty="0">
                  <a:solidFill>
                    <a:srgbClr val="000000"/>
                  </a:solidFill>
                  <a:latin typeface="Arial"/>
                  <a:ea typeface="ＭＳ Ｐゴシック" charset="0"/>
                </a:endParaRPr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7808936" y="4961853"/>
              <a:ext cx="268841" cy="219436"/>
              <a:chOff x="8138213" y="2923050"/>
              <a:chExt cx="268841" cy="219436"/>
            </a:xfrm>
          </p:grpSpPr>
          <p:sp>
            <p:nvSpPr>
              <p:cNvPr id="91" name="TextBox 90"/>
              <p:cNvSpPr txBox="1">
                <a:spLocks noChangeArrowheads="1"/>
              </p:cNvSpPr>
              <p:nvPr/>
            </p:nvSpPr>
            <p:spPr bwMode="auto">
              <a:xfrm>
                <a:off x="8296446" y="2923050"/>
                <a:ext cx="110608" cy="200055"/>
              </a:xfrm>
              <a:prstGeom prst="rect">
                <a:avLst/>
              </a:prstGeom>
              <a:noFill/>
              <a:ln w="317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300" b="1" dirty="0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S</a:t>
                </a:r>
                <a:endParaRPr lang="en-US" sz="1300" b="1" dirty="0">
                  <a:solidFill>
                    <a:srgbClr val="000000"/>
                  </a:solidFill>
                  <a:latin typeface="Arial"/>
                  <a:ea typeface="ＭＳ Ｐゴシック" charset="0"/>
                </a:endParaRPr>
              </a:p>
            </p:txBody>
          </p:sp>
          <p:sp>
            <p:nvSpPr>
              <p:cNvPr id="92" name="TextBox 91"/>
              <p:cNvSpPr txBox="1">
                <a:spLocks noChangeArrowheads="1"/>
              </p:cNvSpPr>
              <p:nvPr/>
            </p:nvSpPr>
            <p:spPr bwMode="auto">
              <a:xfrm>
                <a:off x="8138213" y="2973209"/>
                <a:ext cx="157094" cy="169277"/>
              </a:xfrm>
              <a:prstGeom prst="rect">
                <a:avLst/>
              </a:prstGeom>
              <a:noFill/>
              <a:ln w="317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100" b="1" dirty="0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16</a:t>
                </a:r>
                <a:endParaRPr lang="en-US" sz="1100" b="1" dirty="0">
                  <a:solidFill>
                    <a:srgbClr val="000000"/>
                  </a:solidFill>
                  <a:latin typeface="Arial"/>
                  <a:ea typeface="ＭＳ Ｐゴシック" charset="0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8734760" y="4959472"/>
              <a:ext cx="324945" cy="219436"/>
              <a:chOff x="8138213" y="2923050"/>
              <a:chExt cx="324945" cy="219436"/>
            </a:xfrm>
          </p:grpSpPr>
          <p:sp>
            <p:nvSpPr>
              <p:cNvPr id="94" name="TextBox 93"/>
              <p:cNvSpPr txBox="1">
                <a:spLocks noChangeArrowheads="1"/>
              </p:cNvSpPr>
              <p:nvPr/>
            </p:nvSpPr>
            <p:spPr bwMode="auto">
              <a:xfrm>
                <a:off x="8296446" y="2923050"/>
                <a:ext cx="166712" cy="200055"/>
              </a:xfrm>
              <a:prstGeom prst="rect">
                <a:avLst/>
              </a:prstGeom>
              <a:noFill/>
              <a:ln w="317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300" b="1" dirty="0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CI</a:t>
                </a:r>
                <a:endParaRPr lang="en-US" sz="1300" b="1" dirty="0">
                  <a:solidFill>
                    <a:srgbClr val="000000"/>
                  </a:solidFill>
                  <a:latin typeface="Arial"/>
                  <a:ea typeface="ＭＳ Ｐゴシック" charset="0"/>
                </a:endParaRPr>
              </a:p>
            </p:txBody>
          </p:sp>
          <p:sp>
            <p:nvSpPr>
              <p:cNvPr id="95" name="TextBox 94"/>
              <p:cNvSpPr txBox="1">
                <a:spLocks noChangeArrowheads="1"/>
              </p:cNvSpPr>
              <p:nvPr/>
            </p:nvSpPr>
            <p:spPr bwMode="auto">
              <a:xfrm>
                <a:off x="8138213" y="2973209"/>
                <a:ext cx="157094" cy="169277"/>
              </a:xfrm>
              <a:prstGeom prst="rect">
                <a:avLst/>
              </a:prstGeom>
              <a:noFill/>
              <a:ln w="317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100" b="1" dirty="0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17</a:t>
                </a:r>
                <a:endParaRPr lang="en-US" sz="1100" b="1" dirty="0">
                  <a:solidFill>
                    <a:srgbClr val="000000"/>
                  </a:solidFill>
                  <a:latin typeface="Arial"/>
                  <a:ea typeface="ＭＳ Ｐゴシック" charset="0"/>
                </a:endParaRPr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>
              <a:off x="9688624" y="4957091"/>
              <a:ext cx="342579" cy="219436"/>
              <a:chOff x="8138213" y="2923050"/>
              <a:chExt cx="342579" cy="219436"/>
            </a:xfrm>
          </p:grpSpPr>
          <p:sp>
            <p:nvSpPr>
              <p:cNvPr id="97" name="TextBox 96"/>
              <p:cNvSpPr txBox="1">
                <a:spLocks noChangeArrowheads="1"/>
              </p:cNvSpPr>
              <p:nvPr/>
            </p:nvSpPr>
            <p:spPr bwMode="auto">
              <a:xfrm>
                <a:off x="8296446" y="2923050"/>
                <a:ext cx="184346" cy="200055"/>
              </a:xfrm>
              <a:prstGeom prst="rect">
                <a:avLst/>
              </a:prstGeom>
              <a:noFill/>
              <a:ln w="317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300" b="1" dirty="0" err="1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Ar</a:t>
                </a:r>
                <a:endParaRPr lang="en-US" sz="1300" b="1" dirty="0">
                  <a:solidFill>
                    <a:srgbClr val="000000"/>
                  </a:solidFill>
                  <a:latin typeface="Arial"/>
                  <a:ea typeface="ＭＳ Ｐゴシック" charset="0"/>
                </a:endParaRPr>
              </a:p>
            </p:txBody>
          </p:sp>
          <p:sp>
            <p:nvSpPr>
              <p:cNvPr id="98" name="TextBox 97"/>
              <p:cNvSpPr txBox="1">
                <a:spLocks noChangeArrowheads="1"/>
              </p:cNvSpPr>
              <p:nvPr/>
            </p:nvSpPr>
            <p:spPr bwMode="auto">
              <a:xfrm>
                <a:off x="8138213" y="2973209"/>
                <a:ext cx="157094" cy="169277"/>
              </a:xfrm>
              <a:prstGeom prst="rect">
                <a:avLst/>
              </a:prstGeom>
              <a:noFill/>
              <a:ln w="317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100" b="1" dirty="0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18</a:t>
                </a:r>
                <a:endParaRPr lang="en-US" sz="1100" b="1" dirty="0">
                  <a:solidFill>
                    <a:srgbClr val="000000"/>
                  </a:solidFill>
                  <a:latin typeface="Arial"/>
                  <a:ea typeface="ＭＳ Ｐゴシック" charset="0"/>
                </a:endParaRPr>
              </a:p>
            </p:txBody>
          </p:sp>
        </p:grpSp>
        <p:sp>
          <p:nvSpPr>
            <p:cNvPr id="99" name="TextBox 3"/>
            <p:cNvSpPr txBox="1">
              <a:spLocks noChangeArrowheads="1"/>
            </p:cNvSpPr>
            <p:nvPr/>
          </p:nvSpPr>
          <p:spPr bwMode="auto">
            <a:xfrm>
              <a:off x="3016654" y="1960130"/>
              <a:ext cx="120226" cy="200055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sz="1300" b="1" dirty="0" smtClean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H</a:t>
              </a:r>
              <a:endParaRPr lang="en-US" sz="1300" b="1" dirty="0">
                <a:solidFill>
                  <a:srgbClr val="000000"/>
                </a:solidFill>
                <a:latin typeface="Arial"/>
                <a:ea typeface="ＭＳ Ｐゴシック" charset="0"/>
              </a:endParaRPr>
            </a:p>
          </p:txBody>
        </p:sp>
        <p:sp>
          <p:nvSpPr>
            <p:cNvPr id="100" name="Freeform 99"/>
            <p:cNvSpPr/>
            <p:nvPr/>
          </p:nvSpPr>
          <p:spPr>
            <a:xfrm>
              <a:off x="7551722" y="1885325"/>
              <a:ext cx="464388" cy="25400"/>
            </a:xfrm>
            <a:custGeom>
              <a:avLst/>
              <a:gdLst>
                <a:gd name="connsiteX0" fmla="*/ 458038 w 464388"/>
                <a:gd name="connsiteY0" fmla="*/ 6350 h 25400"/>
                <a:gd name="connsiteX1" fmla="*/ 6350 w 464388"/>
                <a:gd name="connsiteY1" fmla="*/ 6350 h 254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464388" h="25400">
                  <a:moveTo>
                    <a:pt x="458038" y="6350"/>
                  </a:moveTo>
                  <a:lnTo>
                    <a:pt x="6350" y="6350"/>
                  </a:lnTo>
                </a:path>
              </a:pathLst>
            </a:custGeom>
            <a:ln w="3175">
              <a:noFill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000000"/>
                </a:solidFill>
              </a:endParaRPr>
            </a:p>
          </p:txBody>
        </p:sp>
        <p:sp>
          <p:nvSpPr>
            <p:cNvPr id="101" name="Freeform 3"/>
            <p:cNvSpPr/>
            <p:nvPr/>
          </p:nvSpPr>
          <p:spPr>
            <a:xfrm>
              <a:off x="9172083" y="1898027"/>
              <a:ext cx="549275" cy="157657"/>
            </a:xfrm>
            <a:custGeom>
              <a:avLst/>
              <a:gdLst>
                <a:gd name="connsiteX0" fmla="*/ 542925 w 549275"/>
                <a:gd name="connsiteY0" fmla="*/ 151307 h 157657"/>
                <a:gd name="connsiteX1" fmla="*/ 6350 w 549275"/>
                <a:gd name="connsiteY1" fmla="*/ 6350 h 157657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549275" h="157657">
                  <a:moveTo>
                    <a:pt x="542925" y="151307"/>
                  </a:moveTo>
                  <a:lnTo>
                    <a:pt x="6350" y="6350"/>
                  </a:lnTo>
                </a:path>
              </a:pathLst>
            </a:custGeom>
            <a:ln w="3175">
              <a:noFill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000000"/>
                </a:solidFill>
              </a:endParaRPr>
            </a:p>
          </p:txBody>
        </p:sp>
        <p:sp>
          <p:nvSpPr>
            <p:cNvPr id="102" name="Freeform 3"/>
            <p:cNvSpPr/>
            <p:nvPr/>
          </p:nvSpPr>
          <p:spPr>
            <a:xfrm>
              <a:off x="7614676" y="2115726"/>
              <a:ext cx="401434" cy="245935"/>
            </a:xfrm>
            <a:custGeom>
              <a:avLst/>
              <a:gdLst>
                <a:gd name="connsiteX0" fmla="*/ 395084 w 401434"/>
                <a:gd name="connsiteY0" fmla="*/ 239585 h 245935"/>
                <a:gd name="connsiteX1" fmla="*/ 6350 w 401434"/>
                <a:gd name="connsiteY1" fmla="*/ 6350 h 245935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401434" h="245935">
                  <a:moveTo>
                    <a:pt x="395084" y="239585"/>
                  </a:moveTo>
                  <a:lnTo>
                    <a:pt x="6350" y="6350"/>
                  </a:lnTo>
                </a:path>
              </a:pathLst>
            </a:custGeom>
            <a:ln w="3175">
              <a:noFill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000000"/>
                </a:solidFill>
              </a:endParaRPr>
            </a:p>
          </p:txBody>
        </p:sp>
        <p:sp>
          <p:nvSpPr>
            <p:cNvPr id="103" name="Freeform 3"/>
            <p:cNvSpPr/>
            <p:nvPr/>
          </p:nvSpPr>
          <p:spPr>
            <a:xfrm>
              <a:off x="9211161" y="2154598"/>
              <a:ext cx="694867" cy="207060"/>
            </a:xfrm>
            <a:custGeom>
              <a:avLst/>
              <a:gdLst>
                <a:gd name="connsiteX0" fmla="*/ 688517 w 694867"/>
                <a:gd name="connsiteY0" fmla="*/ 6350 h 207060"/>
                <a:gd name="connsiteX1" fmla="*/ 6350 w 694867"/>
                <a:gd name="connsiteY1" fmla="*/ 200710 h 20706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694867" h="207060">
                  <a:moveTo>
                    <a:pt x="688517" y="6350"/>
                  </a:moveTo>
                  <a:lnTo>
                    <a:pt x="6350" y="200710"/>
                  </a:lnTo>
                </a:path>
              </a:pathLst>
            </a:custGeom>
            <a:ln w="3175">
              <a:noFill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000000"/>
                </a:solidFill>
              </a:endParaRPr>
            </a:p>
          </p:txBody>
        </p:sp>
        <p:sp>
          <p:nvSpPr>
            <p:cNvPr id="104" name="Freeform 3"/>
            <p:cNvSpPr/>
            <p:nvPr/>
          </p:nvSpPr>
          <p:spPr>
            <a:xfrm>
              <a:off x="8900149" y="2636622"/>
              <a:ext cx="705916" cy="25400"/>
            </a:xfrm>
            <a:custGeom>
              <a:avLst/>
              <a:gdLst>
                <a:gd name="connsiteX0" fmla="*/ 699567 w 705916"/>
                <a:gd name="connsiteY0" fmla="*/ 6350 h 25400"/>
                <a:gd name="connsiteX1" fmla="*/ 6350 w 705916"/>
                <a:gd name="connsiteY1" fmla="*/ 6350 h 254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705916" h="25400">
                  <a:moveTo>
                    <a:pt x="699567" y="6350"/>
                  </a:moveTo>
                  <a:lnTo>
                    <a:pt x="6350" y="6350"/>
                  </a:lnTo>
                </a:path>
              </a:pathLst>
            </a:custGeom>
            <a:ln w="3175">
              <a:noFill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000000"/>
                </a:solidFill>
              </a:endParaRPr>
            </a:p>
          </p:txBody>
        </p:sp>
        <p:sp>
          <p:nvSpPr>
            <p:cNvPr id="105" name="Freeform 3"/>
            <p:cNvSpPr/>
            <p:nvPr/>
          </p:nvSpPr>
          <p:spPr>
            <a:xfrm>
              <a:off x="6785273" y="2304909"/>
              <a:ext cx="442023" cy="25400"/>
            </a:xfrm>
            <a:custGeom>
              <a:avLst/>
              <a:gdLst>
                <a:gd name="connsiteX0" fmla="*/ 435673 w 442023"/>
                <a:gd name="connsiteY0" fmla="*/ 6350 h 25400"/>
                <a:gd name="connsiteX1" fmla="*/ 6350 w 442023"/>
                <a:gd name="connsiteY1" fmla="*/ 6350 h 254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442023" h="25400">
                  <a:moveTo>
                    <a:pt x="435673" y="6350"/>
                  </a:moveTo>
                  <a:lnTo>
                    <a:pt x="6350" y="6350"/>
                  </a:lnTo>
                </a:path>
              </a:pathLst>
            </a:custGeom>
            <a:ln w="3175">
              <a:noFill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000000"/>
                </a:solidFill>
              </a:endParaRPr>
            </a:p>
          </p:txBody>
        </p:sp>
        <p:sp>
          <p:nvSpPr>
            <p:cNvPr id="106" name="Freeform 3"/>
            <p:cNvSpPr/>
            <p:nvPr/>
          </p:nvSpPr>
          <p:spPr>
            <a:xfrm>
              <a:off x="9816733" y="2107954"/>
              <a:ext cx="165899" cy="59347"/>
            </a:xfrm>
            <a:custGeom>
              <a:avLst/>
              <a:gdLst>
                <a:gd name="connsiteX0" fmla="*/ 6350 w 165899"/>
                <a:gd name="connsiteY0" fmla="*/ 6350 h 59347"/>
                <a:gd name="connsiteX1" fmla="*/ 25006 w 165899"/>
                <a:gd name="connsiteY1" fmla="*/ 34340 h 59347"/>
                <a:gd name="connsiteX2" fmla="*/ 60769 w 165899"/>
                <a:gd name="connsiteY2" fmla="*/ 34340 h 59347"/>
                <a:gd name="connsiteX3" fmla="*/ 82943 w 165899"/>
                <a:gd name="connsiteY3" fmla="*/ 52997 h 59347"/>
                <a:gd name="connsiteX4" fmla="*/ 105117 w 165899"/>
                <a:gd name="connsiteY4" fmla="*/ 34340 h 59347"/>
                <a:gd name="connsiteX5" fmla="*/ 140868 w 165899"/>
                <a:gd name="connsiteY5" fmla="*/ 34340 h 59347"/>
                <a:gd name="connsiteX6" fmla="*/ 159549 w 165899"/>
                <a:gd name="connsiteY6" fmla="*/ 6350 h 59347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</a:cxnLst>
              <a:rect l="l" t="t" r="r" b="b"/>
              <a:pathLst>
                <a:path w="165899" h="59347">
                  <a:moveTo>
                    <a:pt x="6350" y="6350"/>
                  </a:moveTo>
                  <a:cubicBezTo>
                    <a:pt x="6350" y="6350"/>
                    <a:pt x="8635" y="34340"/>
                    <a:pt x="25006" y="34340"/>
                  </a:cubicBezTo>
                  <a:lnTo>
                    <a:pt x="60769" y="34340"/>
                  </a:lnTo>
                  <a:cubicBezTo>
                    <a:pt x="73621" y="34340"/>
                    <a:pt x="82943" y="52997"/>
                    <a:pt x="82943" y="52997"/>
                  </a:cubicBezTo>
                  <a:cubicBezTo>
                    <a:pt x="82943" y="52997"/>
                    <a:pt x="92278" y="34340"/>
                    <a:pt x="105117" y="34340"/>
                  </a:cubicBezTo>
                  <a:lnTo>
                    <a:pt x="140868" y="34340"/>
                  </a:lnTo>
                  <a:cubicBezTo>
                    <a:pt x="157212" y="34340"/>
                    <a:pt x="159549" y="6350"/>
                    <a:pt x="159549" y="6350"/>
                  </a:cubicBezTo>
                </a:path>
              </a:pathLst>
            </a:custGeom>
            <a:ln w="3175">
              <a:noFill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000000"/>
                </a:solidFill>
              </a:endParaRPr>
            </a:p>
          </p:txBody>
        </p:sp>
        <p:sp>
          <p:nvSpPr>
            <p:cNvPr id="107" name="TextBox 39"/>
            <p:cNvSpPr txBox="1">
              <a:spLocks noChangeArrowheads="1"/>
            </p:cNvSpPr>
            <p:nvPr/>
          </p:nvSpPr>
          <p:spPr bwMode="auto">
            <a:xfrm>
              <a:off x="4590685" y="4759069"/>
              <a:ext cx="815929" cy="200055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sz="1300" b="1" dirty="0" smtClean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Aluminum</a:t>
              </a:r>
              <a:endParaRPr lang="en-US" sz="1300" b="1" dirty="0">
                <a:solidFill>
                  <a:srgbClr val="000000"/>
                </a:solidFill>
                <a:latin typeface="Arial"/>
                <a:ea typeface="ＭＳ Ｐゴシック" charset="0"/>
              </a:endParaRPr>
            </a:p>
          </p:txBody>
        </p:sp>
      </p:grpSp>
      <p:sp>
        <p:nvSpPr>
          <p:cNvPr id="5" name="타원 4"/>
          <p:cNvSpPr/>
          <p:nvPr/>
        </p:nvSpPr>
        <p:spPr>
          <a:xfrm>
            <a:off x="2526765" y="1718846"/>
            <a:ext cx="992812" cy="4936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/>
          <p:cNvSpPr/>
          <p:nvPr/>
        </p:nvSpPr>
        <p:spPr>
          <a:xfrm>
            <a:off x="5456871" y="3216964"/>
            <a:ext cx="992812" cy="4936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/>
          <p:cNvSpPr/>
          <p:nvPr/>
        </p:nvSpPr>
        <p:spPr>
          <a:xfrm>
            <a:off x="6463284" y="3214090"/>
            <a:ext cx="992812" cy="4936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/>
          <p:cNvSpPr/>
          <p:nvPr/>
        </p:nvSpPr>
        <p:spPr>
          <a:xfrm>
            <a:off x="7452445" y="3219840"/>
            <a:ext cx="992812" cy="4936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99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739756"/>
            <a:ext cx="12192000" cy="61217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Title 1"/>
          <p:cNvSpPr txBox="1">
            <a:spLocks/>
          </p:cNvSpPr>
          <p:nvPr/>
        </p:nvSpPr>
        <p:spPr>
          <a:xfrm>
            <a:off x="73147" y="56939"/>
            <a:ext cx="4787900" cy="4924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1"/>
            <a:ext cx="12192000" cy="723811"/>
          </a:xfrm>
          <a:prstGeom prst="rect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직사각형 19"/>
          <p:cNvSpPr/>
          <p:nvPr/>
        </p:nvSpPr>
        <p:spPr>
          <a:xfrm>
            <a:off x="1811558" y="112745"/>
            <a:ext cx="85651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Chemical bonds involved in protein structure (I)</a:t>
            </a:r>
            <a:endParaRPr lang="en-US" altLang="ko-KR" sz="2400" b="1" dirty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231845" y="853162"/>
            <a:ext cx="16081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Covalent </a:t>
            </a:r>
            <a:r>
              <a:rPr lang="en-US" altLang="ko-KR" sz="1600" b="1" dirty="0" smtClean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bond</a:t>
            </a:r>
            <a:endParaRPr lang="ko-KR" altLang="en-US" sz="1600" dirty="0">
              <a:solidFill>
                <a:srgbClr val="00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732616" y="858916"/>
            <a:ext cx="1697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Hydrogen bond</a:t>
            </a:r>
            <a:endParaRPr lang="ko-KR" altLang="en-US" sz="1600" dirty="0">
              <a:solidFill>
                <a:srgbClr val="00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5879500" y="4403083"/>
            <a:ext cx="59241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Electronegativity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is the tendency for an atom of a given chemical element to attract shared electrons when forming a chemical bond (O=3.44, N=3.04, C=2.55, H=2.2).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7886604" y="5206978"/>
            <a:ext cx="2363744" cy="1651022"/>
            <a:chOff x="7886604" y="5206978"/>
            <a:chExt cx="2363744" cy="1651022"/>
          </a:xfrm>
        </p:grpSpPr>
        <p:pic>
          <p:nvPicPr>
            <p:cNvPr id="49" name="Picture 1"/>
            <p:cNvPicPr>
              <a:picLocks noChangeAspect="1"/>
            </p:cNvPicPr>
            <p:nvPr/>
          </p:nvPicPr>
          <p:blipFill rotWithShape="1">
            <a:blip r:embed="rId2" r:link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471" b="54374"/>
            <a:stretch/>
          </p:blipFill>
          <p:spPr>
            <a:xfrm>
              <a:off x="7886604" y="5206978"/>
              <a:ext cx="2363744" cy="1651022"/>
            </a:xfrm>
            <a:prstGeom prst="rect">
              <a:avLst/>
            </a:prstGeom>
          </p:spPr>
        </p:pic>
        <p:sp>
          <p:nvSpPr>
            <p:cNvPr id="52" name="TextBox 12"/>
            <p:cNvSpPr txBox="1">
              <a:spLocks noChangeArrowheads="1"/>
            </p:cNvSpPr>
            <p:nvPr/>
          </p:nvSpPr>
          <p:spPr bwMode="auto">
            <a:xfrm>
              <a:off x="9447536" y="5847823"/>
              <a:ext cx="71814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sz="12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Hydrogen</a:t>
              </a:r>
            </a:p>
            <a:p>
              <a:r>
                <a:rPr lang="en-US" sz="12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bond</a:t>
              </a:r>
            </a:p>
          </p:txBody>
        </p:sp>
        <p:sp>
          <p:nvSpPr>
            <p:cNvPr id="60" name="Freeform 10"/>
            <p:cNvSpPr/>
            <p:nvPr/>
          </p:nvSpPr>
          <p:spPr>
            <a:xfrm>
              <a:off x="9098592" y="5983126"/>
              <a:ext cx="180000" cy="23647"/>
            </a:xfrm>
            <a:custGeom>
              <a:avLst/>
              <a:gdLst>
                <a:gd name="connsiteX0" fmla="*/ 534416 w 543941"/>
                <a:gd name="connsiteY0" fmla="*/ 9525 h 38100"/>
                <a:gd name="connsiteX1" fmla="*/ 9525 w 543941"/>
                <a:gd name="connsiteY1" fmla="*/ 9525 h 381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543941" h="38100">
                  <a:moveTo>
                    <a:pt x="534416" y="9525"/>
                  </a:moveTo>
                  <a:lnTo>
                    <a:pt x="9525" y="9525"/>
                  </a:lnTo>
                </a:path>
              </a:pathLst>
            </a:cu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solidFill>
                  <a:srgbClr val="000000"/>
                </a:solidFill>
              </a:endParaRPr>
            </a:p>
          </p:txBody>
        </p:sp>
        <p:sp>
          <p:nvSpPr>
            <p:cNvPr id="85" name="TextBox 179"/>
            <p:cNvSpPr txBox="1">
              <a:spLocks noChangeArrowheads="1"/>
            </p:cNvSpPr>
            <p:nvPr/>
          </p:nvSpPr>
          <p:spPr bwMode="auto">
            <a:xfrm>
              <a:off x="8363965" y="5636790"/>
              <a:ext cx="3895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/>
              <a:r>
                <a:rPr lang="en-US" sz="1000" b="1" dirty="0" smtClean="0">
                  <a:solidFill>
                    <a:srgbClr val="003399"/>
                  </a:solidFill>
                  <a:latin typeface="Arial"/>
                  <a:ea typeface="ＭＳ Ｐゴシック" charset="0"/>
                </a:rPr>
                <a:t>Serine</a:t>
              </a:r>
              <a:endParaRPr lang="en-US" sz="1000" b="1" dirty="0">
                <a:solidFill>
                  <a:srgbClr val="003399"/>
                </a:solidFill>
                <a:latin typeface="Arial"/>
                <a:ea typeface="ＭＳ Ｐゴシック" charset="0"/>
              </a:endParaRPr>
            </a:p>
          </p:txBody>
        </p:sp>
        <p:sp>
          <p:nvSpPr>
            <p:cNvPr id="89" name="TextBox 187"/>
            <p:cNvSpPr txBox="1">
              <a:spLocks noChangeArrowheads="1"/>
            </p:cNvSpPr>
            <p:nvPr/>
          </p:nvSpPr>
          <p:spPr bwMode="auto">
            <a:xfrm>
              <a:off x="7936394" y="6278020"/>
              <a:ext cx="695703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/>
              <a:r>
                <a:rPr lang="en-US" sz="1000" b="1" dirty="0" smtClean="0">
                  <a:solidFill>
                    <a:srgbClr val="003399"/>
                  </a:solidFill>
                  <a:latin typeface="Arial"/>
                  <a:ea typeface="ＭＳ Ｐゴシック" charset="0"/>
                </a:rPr>
                <a:t>Asparagine</a:t>
              </a:r>
              <a:endParaRPr lang="en-US" sz="1000" b="1" dirty="0">
                <a:solidFill>
                  <a:srgbClr val="003399"/>
                </a:solidFill>
                <a:latin typeface="Arial"/>
                <a:ea typeface="ＭＳ Ｐゴシック" charset="0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931653" y="1408542"/>
            <a:ext cx="4416724" cy="4474668"/>
            <a:chOff x="931653" y="1253272"/>
            <a:chExt cx="4416724" cy="4474668"/>
          </a:xfrm>
        </p:grpSpPr>
        <p:sp>
          <p:nvSpPr>
            <p:cNvPr id="8" name="직사각형 7"/>
            <p:cNvSpPr/>
            <p:nvPr/>
          </p:nvSpPr>
          <p:spPr>
            <a:xfrm>
              <a:off x="931653" y="1253272"/>
              <a:ext cx="4416724" cy="44746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2" name="그룹 41"/>
            <p:cNvGrpSpPr/>
            <p:nvPr/>
          </p:nvGrpSpPr>
          <p:grpSpPr>
            <a:xfrm>
              <a:off x="1112803" y="1342743"/>
              <a:ext cx="3994030" cy="1670701"/>
              <a:chOff x="638355" y="2035835"/>
              <a:chExt cx="3994030" cy="1670701"/>
            </a:xfrm>
          </p:grpSpPr>
          <p:sp>
            <p:nvSpPr>
              <p:cNvPr id="14" name="TextBox 20"/>
              <p:cNvSpPr txBox="1">
                <a:spLocks noChangeArrowheads="1"/>
              </p:cNvSpPr>
              <p:nvPr/>
            </p:nvSpPr>
            <p:spPr bwMode="auto">
              <a:xfrm>
                <a:off x="771536" y="2035835"/>
                <a:ext cx="1106072" cy="230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500" b="1" dirty="0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Oxygen </a:t>
                </a:r>
                <a:r>
                  <a:rPr lang="en-US" sz="1500" b="1" dirty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(O</a:t>
                </a:r>
                <a:r>
                  <a:rPr lang="en-US" sz="1500" b="1" baseline="-25000" dirty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2</a:t>
                </a:r>
                <a:r>
                  <a:rPr lang="en-US" sz="1500" b="1" dirty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)</a:t>
                </a:r>
              </a:p>
            </p:txBody>
          </p:sp>
          <p:grpSp>
            <p:nvGrpSpPr>
              <p:cNvPr id="3" name="그룹 2"/>
              <p:cNvGrpSpPr/>
              <p:nvPr/>
            </p:nvGrpSpPr>
            <p:grpSpPr>
              <a:xfrm>
                <a:off x="638355" y="2458941"/>
                <a:ext cx="3994030" cy="796505"/>
                <a:chOff x="5328249" y="2153729"/>
                <a:chExt cx="3994030" cy="796505"/>
              </a:xfrm>
            </p:grpSpPr>
            <p:pic>
              <p:nvPicPr>
                <p:cNvPr id="30" name="Picture 1"/>
                <p:cNvPicPr>
                  <a:picLocks noChangeAspect="1"/>
                </p:cNvPicPr>
                <p:nvPr/>
              </p:nvPicPr>
              <p:blipFill rotWithShape="1">
                <a:blip r:embed="rId4" r:link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537" t="34155" r="1010" b="53747"/>
                <a:stretch/>
              </p:blipFill>
              <p:spPr>
                <a:xfrm>
                  <a:off x="5328249" y="2153729"/>
                  <a:ext cx="3994030" cy="796505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31" name="TextBox 21"/>
                <p:cNvSpPr txBox="1">
                  <a:spLocks noChangeArrowheads="1"/>
                </p:cNvSpPr>
                <p:nvPr/>
              </p:nvSpPr>
              <p:spPr bwMode="auto">
                <a:xfrm>
                  <a:off x="5646508" y="2435542"/>
                  <a:ext cx="120226" cy="1846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r>
                    <a:rPr lang="en-US" sz="1200" b="1" dirty="0">
                      <a:solidFill>
                        <a:srgbClr val="000000"/>
                      </a:solidFill>
                      <a:latin typeface="Arial"/>
                      <a:ea typeface="ＭＳ Ｐゴシック" charset="0"/>
                    </a:rPr>
                    <a:t>O</a:t>
                  </a:r>
                </a:p>
              </p:txBody>
            </p:sp>
            <p:sp>
              <p:nvSpPr>
                <p:cNvPr id="32" name="TextBox 22"/>
                <p:cNvSpPr txBox="1">
                  <a:spLocks noChangeArrowheads="1"/>
                </p:cNvSpPr>
                <p:nvPr/>
              </p:nvSpPr>
              <p:spPr bwMode="auto">
                <a:xfrm>
                  <a:off x="6210071" y="2435542"/>
                  <a:ext cx="120226" cy="1846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r>
                    <a:rPr lang="en-US" sz="1200" b="1">
                      <a:solidFill>
                        <a:srgbClr val="000000"/>
                      </a:solidFill>
                      <a:latin typeface="Arial"/>
                      <a:ea typeface="ＭＳ Ｐゴシック" charset="0"/>
                    </a:rPr>
                    <a:t>O</a:t>
                  </a:r>
                </a:p>
              </p:txBody>
            </p:sp>
          </p:grpSp>
          <p:sp>
            <p:nvSpPr>
              <p:cNvPr id="38" name="직사각형 37"/>
              <p:cNvSpPr/>
              <p:nvPr/>
            </p:nvSpPr>
            <p:spPr>
              <a:xfrm>
                <a:off x="1210392" y="3367982"/>
                <a:ext cx="2957698" cy="338554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b="1" dirty="0" smtClean="0">
                    <a:latin typeface="+mn-ea"/>
                    <a:ea typeface="+mn-ea"/>
                  </a:rPr>
                  <a:t>Nonpolar </a:t>
                </a:r>
                <a:r>
                  <a:rPr lang="en-US" altLang="ko-KR" sz="1600" b="1" dirty="0">
                    <a:latin typeface="+mn-ea"/>
                    <a:ea typeface="+mn-ea"/>
                  </a:rPr>
                  <a:t>covalent </a:t>
                </a:r>
                <a:r>
                  <a:rPr lang="en-US" altLang="ko-KR" sz="1600" b="1" dirty="0" smtClean="0">
                    <a:latin typeface="+mn-ea"/>
                    <a:ea typeface="+mn-ea"/>
                  </a:rPr>
                  <a:t>bond</a:t>
                </a:r>
                <a:endParaRPr lang="ko-KR" altLang="en-US" sz="1600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1102731" y="3513778"/>
              <a:ext cx="4004102" cy="2107791"/>
              <a:chOff x="628283" y="4129236"/>
              <a:chExt cx="4004102" cy="2107791"/>
            </a:xfrm>
          </p:grpSpPr>
          <p:sp>
            <p:nvSpPr>
              <p:cNvPr id="17" name="TextBox 26"/>
              <p:cNvSpPr txBox="1">
                <a:spLocks noChangeArrowheads="1"/>
              </p:cNvSpPr>
              <p:nvPr/>
            </p:nvSpPr>
            <p:spPr bwMode="auto">
              <a:xfrm>
                <a:off x="771536" y="4129236"/>
                <a:ext cx="1068498" cy="230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500" b="1" dirty="0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Water </a:t>
                </a:r>
                <a:r>
                  <a:rPr lang="en-US" sz="1500" b="1" dirty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(H</a:t>
                </a:r>
                <a:r>
                  <a:rPr lang="en-US" sz="1500" b="1" baseline="-25000" dirty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2</a:t>
                </a:r>
                <a:r>
                  <a:rPr lang="en-US" sz="1500" b="1" dirty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O)</a:t>
                </a:r>
              </a:p>
            </p:txBody>
          </p:sp>
          <p:grpSp>
            <p:nvGrpSpPr>
              <p:cNvPr id="4" name="그룹 3"/>
              <p:cNvGrpSpPr/>
              <p:nvPr/>
            </p:nvGrpSpPr>
            <p:grpSpPr>
              <a:xfrm>
                <a:off x="638355" y="4580625"/>
                <a:ext cx="3994030" cy="1112808"/>
                <a:chOff x="638355" y="3536830"/>
                <a:chExt cx="3994030" cy="1112808"/>
              </a:xfrm>
            </p:grpSpPr>
            <p:pic>
              <p:nvPicPr>
                <p:cNvPr id="6" name="Picture 1"/>
                <p:cNvPicPr>
                  <a:picLocks noChangeAspect="1"/>
                </p:cNvPicPr>
                <p:nvPr/>
              </p:nvPicPr>
              <p:blipFill rotWithShape="1">
                <a:blip r:embed="rId4" r:link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537" t="51058" r="1010" b="32040"/>
                <a:stretch/>
              </p:blipFill>
              <p:spPr>
                <a:xfrm>
                  <a:off x="638355" y="3536830"/>
                  <a:ext cx="3994030" cy="1112808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21" name="TextBox 27"/>
                <p:cNvSpPr txBox="1">
                  <a:spLocks noChangeArrowheads="1"/>
                </p:cNvSpPr>
                <p:nvPr/>
              </p:nvSpPr>
              <p:spPr bwMode="auto">
                <a:xfrm>
                  <a:off x="967727" y="3799623"/>
                  <a:ext cx="120226" cy="1846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r>
                    <a:rPr lang="en-US" sz="1200" b="1">
                      <a:solidFill>
                        <a:srgbClr val="000000"/>
                      </a:solidFill>
                      <a:latin typeface="Arial"/>
                      <a:ea typeface="ＭＳ Ｐゴシック" charset="0"/>
                    </a:rPr>
                    <a:t>O</a:t>
                  </a:r>
                </a:p>
              </p:txBody>
            </p:sp>
            <p:sp>
              <p:nvSpPr>
                <p:cNvPr id="22" name="TextBox 28"/>
                <p:cNvSpPr txBox="1">
                  <a:spLocks noChangeArrowheads="1"/>
                </p:cNvSpPr>
                <p:nvPr/>
              </p:nvSpPr>
              <p:spPr bwMode="auto">
                <a:xfrm>
                  <a:off x="978839" y="4272698"/>
                  <a:ext cx="110608" cy="1846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r>
                    <a:rPr lang="en-US" sz="1200" b="1">
                      <a:solidFill>
                        <a:srgbClr val="000000"/>
                      </a:solidFill>
                      <a:latin typeface="Arial"/>
                      <a:ea typeface="ＭＳ Ｐゴシック" charset="0"/>
                    </a:rPr>
                    <a:t>H</a:t>
                  </a:r>
                </a:p>
              </p:txBody>
            </p:sp>
            <p:sp>
              <p:nvSpPr>
                <p:cNvPr id="23" name="TextBox 29"/>
                <p:cNvSpPr txBox="1">
                  <a:spLocks noChangeArrowheads="1"/>
                </p:cNvSpPr>
                <p:nvPr/>
              </p:nvSpPr>
              <p:spPr bwMode="auto">
                <a:xfrm>
                  <a:off x="1450327" y="3785336"/>
                  <a:ext cx="110608" cy="1846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r>
                    <a:rPr lang="en-US" sz="1200" b="1">
                      <a:solidFill>
                        <a:srgbClr val="000000"/>
                      </a:solidFill>
                      <a:latin typeface="Arial"/>
                      <a:ea typeface="ＭＳ Ｐゴシック" charset="0"/>
                    </a:rPr>
                    <a:t>H</a:t>
                  </a:r>
                </a:p>
              </p:txBody>
            </p:sp>
          </p:grpSp>
          <p:sp>
            <p:nvSpPr>
              <p:cNvPr id="37" name="직사각형 36"/>
              <p:cNvSpPr/>
              <p:nvPr/>
            </p:nvSpPr>
            <p:spPr>
              <a:xfrm>
                <a:off x="1311218" y="5898473"/>
                <a:ext cx="2639683" cy="338554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b="1" dirty="0" smtClean="0">
                    <a:latin typeface="+mj-ea"/>
                    <a:ea typeface="+mj-ea"/>
                  </a:rPr>
                  <a:t>Polar </a:t>
                </a:r>
                <a:r>
                  <a:rPr lang="en-US" altLang="ko-KR" sz="1600" b="1" dirty="0">
                    <a:latin typeface="+mj-ea"/>
                    <a:ea typeface="+mj-ea"/>
                  </a:rPr>
                  <a:t>covalent </a:t>
                </a:r>
                <a:r>
                  <a:rPr lang="en-US" altLang="ko-KR" sz="1600" b="1" dirty="0" smtClean="0">
                    <a:latin typeface="+mj-ea"/>
                    <a:ea typeface="+mj-ea"/>
                  </a:rPr>
                  <a:t>bond</a:t>
                </a:r>
                <a:endParaRPr lang="ko-KR" altLang="en-US" sz="1600" dirty="0">
                  <a:latin typeface="+mj-ea"/>
                  <a:ea typeface="+mj-ea"/>
                </a:endParaRPr>
              </a:p>
            </p:txBody>
          </p:sp>
          <p:sp>
            <p:nvSpPr>
              <p:cNvPr id="39" name="TextBox 2"/>
              <p:cNvSpPr txBox="1">
                <a:spLocks noChangeArrowheads="1"/>
              </p:cNvSpPr>
              <p:nvPr/>
            </p:nvSpPr>
            <p:spPr bwMode="auto">
              <a:xfrm>
                <a:off x="628283" y="4555858"/>
                <a:ext cx="144270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l-GR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δ</a:t>
                </a:r>
                <a:r>
                  <a:rPr lang="en-US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-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TextBox 5"/>
              <p:cNvSpPr txBox="1">
                <a:spLocks noChangeArrowheads="1"/>
              </p:cNvSpPr>
              <p:nvPr/>
            </p:nvSpPr>
            <p:spPr bwMode="auto">
              <a:xfrm>
                <a:off x="1730057" y="4994803"/>
                <a:ext cx="237205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l-GR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ＭＳ Ｐゴシック" charset="0"/>
                    <a:cs typeface="Times New Roman" panose="02020603050405020304" pitchFamily="18" charset="0"/>
                  </a:rPr>
                  <a:t>δ+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TextBox 5"/>
              <p:cNvSpPr txBox="1">
                <a:spLocks noChangeArrowheads="1"/>
              </p:cNvSpPr>
              <p:nvPr/>
            </p:nvSpPr>
            <p:spPr bwMode="auto">
              <a:xfrm>
                <a:off x="1229872" y="5482196"/>
                <a:ext cx="185948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l-GR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δ+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1" name="그룹 10"/>
          <p:cNvGrpSpPr/>
          <p:nvPr/>
        </p:nvGrpSpPr>
        <p:grpSpPr>
          <a:xfrm>
            <a:off x="6138106" y="1261898"/>
            <a:ext cx="4903709" cy="3175938"/>
            <a:chOff x="6138106" y="1279150"/>
            <a:chExt cx="4903709" cy="3175938"/>
          </a:xfrm>
        </p:grpSpPr>
        <p:sp>
          <p:nvSpPr>
            <p:cNvPr id="10" name="직사각형 9"/>
            <p:cNvSpPr/>
            <p:nvPr/>
          </p:nvSpPr>
          <p:spPr>
            <a:xfrm>
              <a:off x="6138106" y="1279150"/>
              <a:ext cx="4903709" cy="3175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7" name="그룹 76"/>
            <p:cNvGrpSpPr/>
            <p:nvPr/>
          </p:nvGrpSpPr>
          <p:grpSpPr>
            <a:xfrm>
              <a:off x="6243450" y="1336419"/>
              <a:ext cx="4542279" cy="3029873"/>
              <a:chOff x="6243450" y="2422008"/>
              <a:chExt cx="4542279" cy="3029873"/>
            </a:xfrm>
          </p:grpSpPr>
          <p:grpSp>
            <p:nvGrpSpPr>
              <p:cNvPr id="64" name="그룹 63"/>
              <p:cNvGrpSpPr/>
              <p:nvPr/>
            </p:nvGrpSpPr>
            <p:grpSpPr>
              <a:xfrm>
                <a:off x="6243450" y="2458941"/>
                <a:ext cx="4542279" cy="2968873"/>
                <a:chOff x="3469017" y="2181260"/>
                <a:chExt cx="9882407" cy="6516687"/>
              </a:xfrm>
            </p:grpSpPr>
            <p:pic>
              <p:nvPicPr>
                <p:cNvPr id="43" name="Picture 1"/>
                <p:cNvPicPr>
                  <a:picLocks noChangeAspect="1"/>
                </p:cNvPicPr>
                <p:nvPr/>
              </p:nvPicPr>
              <p:blipFill rotWithShape="1">
                <a:blip r:embed="rId6" r:link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08" r="25249" b="2315"/>
                <a:stretch/>
              </p:blipFill>
              <p:spPr>
                <a:xfrm>
                  <a:off x="6358484" y="2266667"/>
                  <a:ext cx="3276600" cy="643128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45" name="TextBox 3"/>
                <p:cNvSpPr txBox="1">
                  <a:spLocks noChangeArrowheads="1"/>
                </p:cNvSpPr>
                <p:nvPr/>
              </p:nvSpPr>
              <p:spPr bwMode="auto">
                <a:xfrm>
                  <a:off x="3991771" y="3084056"/>
                  <a:ext cx="2296972" cy="4729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r>
                    <a:rPr lang="en-US" sz="1400" b="1" dirty="0">
                      <a:solidFill>
                        <a:srgbClr val="000000"/>
                      </a:solidFill>
                      <a:latin typeface="Arial"/>
                      <a:ea typeface="ＭＳ Ｐゴシック" charset="0"/>
                    </a:rPr>
                    <a:t>Water (H</a:t>
                  </a:r>
                  <a:r>
                    <a:rPr lang="en-US" sz="1400" b="1" baseline="-25000" dirty="0">
                      <a:solidFill>
                        <a:srgbClr val="000000"/>
                      </a:solidFill>
                      <a:latin typeface="Arial"/>
                      <a:ea typeface="ＭＳ Ｐゴシック" charset="0"/>
                    </a:rPr>
                    <a:t>2</a:t>
                  </a:r>
                  <a:r>
                    <a:rPr lang="en-US" sz="1400" b="1" dirty="0">
                      <a:solidFill>
                        <a:srgbClr val="000000"/>
                      </a:solidFill>
                      <a:latin typeface="Arial"/>
                      <a:ea typeface="ＭＳ Ｐゴシック" charset="0"/>
                    </a:rPr>
                    <a:t>O)</a:t>
                  </a:r>
                </a:p>
              </p:txBody>
            </p:sp>
            <p:sp>
              <p:nvSpPr>
                <p:cNvPr id="50" name="TextBox 10"/>
                <p:cNvSpPr txBox="1">
                  <a:spLocks noChangeArrowheads="1"/>
                </p:cNvSpPr>
                <p:nvPr/>
              </p:nvSpPr>
              <p:spPr bwMode="auto">
                <a:xfrm>
                  <a:off x="9449519" y="5040810"/>
                  <a:ext cx="2886138" cy="4729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r>
                    <a:rPr lang="en-US" sz="1400" b="1" dirty="0">
                      <a:solidFill>
                        <a:srgbClr val="000000"/>
                      </a:solidFill>
                      <a:latin typeface="Arial"/>
                      <a:ea typeface="ＭＳ Ｐゴシック" charset="0"/>
                    </a:rPr>
                    <a:t>Hydrogen bond</a:t>
                  </a:r>
                </a:p>
              </p:txBody>
            </p:sp>
            <p:sp>
              <p:nvSpPr>
                <p:cNvPr id="51" name="TextBox 11"/>
                <p:cNvSpPr txBox="1">
                  <a:spLocks noChangeArrowheads="1"/>
                </p:cNvSpPr>
                <p:nvPr/>
              </p:nvSpPr>
              <p:spPr bwMode="auto">
                <a:xfrm>
                  <a:off x="3469017" y="6172466"/>
                  <a:ext cx="3198809" cy="4729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r>
                    <a:rPr lang="en-US" sz="1400" b="1" dirty="0">
                      <a:solidFill>
                        <a:srgbClr val="000000"/>
                      </a:solidFill>
                      <a:latin typeface="Arial"/>
                      <a:ea typeface="ＭＳ Ｐゴシック" charset="0"/>
                    </a:rPr>
                    <a:t>Ammonia (NH</a:t>
                  </a:r>
                  <a:r>
                    <a:rPr lang="en-US" sz="1400" b="1" baseline="-25000" dirty="0">
                      <a:solidFill>
                        <a:srgbClr val="000000"/>
                      </a:solidFill>
                      <a:latin typeface="Arial"/>
                      <a:ea typeface="ＭＳ Ｐゴシック" charset="0"/>
                    </a:rPr>
                    <a:t>3</a:t>
                  </a:r>
                  <a:r>
                    <a:rPr lang="en-US" sz="1400" b="1" dirty="0">
                      <a:solidFill>
                        <a:srgbClr val="000000"/>
                      </a:solidFill>
                      <a:latin typeface="Arial"/>
                      <a:ea typeface="ＭＳ Ｐゴシック" charset="0"/>
                    </a:rPr>
                    <a:t>)</a:t>
                  </a:r>
                </a:p>
              </p:txBody>
            </p:sp>
            <p:sp>
              <p:nvSpPr>
                <p:cNvPr id="55" name="Freeform 3"/>
                <p:cNvSpPr/>
                <p:nvPr/>
              </p:nvSpPr>
              <p:spPr>
                <a:xfrm>
                  <a:off x="8160430" y="5241723"/>
                  <a:ext cx="1103960" cy="49326"/>
                </a:xfrm>
                <a:custGeom>
                  <a:avLst/>
                  <a:gdLst>
                    <a:gd name="connsiteX0" fmla="*/ 12331 w 1103960"/>
                    <a:gd name="connsiteY0" fmla="*/ 12331 h 49326"/>
                    <a:gd name="connsiteX1" fmla="*/ 1091628 w 1103960"/>
                    <a:gd name="connsiteY1" fmla="*/ 12331 h 49326"/>
                  </a:gdLst>
                  <a:ahLst/>
                  <a:cxnLst>
                    <a:cxn ang="0">
                      <a:pos x="connsiteX0" y="connsiteY0"/>
                    </a:cxn>
                    <a:cxn ang="1">
                      <a:pos x="connsiteX1" y="connsiteY1"/>
                    </a:cxn>
                  </a:cxnLst>
                  <a:rect l="l" t="t" r="r" b="b"/>
                  <a:pathLst>
                    <a:path w="1103960" h="49326">
                      <a:moveTo>
                        <a:pt x="12331" y="12331"/>
                      </a:moveTo>
                      <a:lnTo>
                        <a:pt x="1091628" y="12331"/>
                      </a:lnTo>
                    </a:path>
                  </a:pathLst>
                </a:custGeom>
                <a:ln w="12700">
                  <a:noFill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 b="1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56" name="Picture 1"/>
                <p:cNvPicPr>
                  <a:picLocks noChangeAspect="1"/>
                </p:cNvPicPr>
                <p:nvPr/>
              </p:nvPicPr>
              <p:blipFill rotWithShape="1">
                <a:blip r:embed="rId6" r:link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541" r="25083" b="60417"/>
                <a:stretch/>
              </p:blipFill>
              <p:spPr>
                <a:xfrm>
                  <a:off x="10608224" y="2181260"/>
                  <a:ext cx="2743200" cy="260604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57" name="Picture 1"/>
                <p:cNvPicPr>
                  <a:picLocks noChangeAspect="1"/>
                </p:cNvPicPr>
                <p:nvPr/>
              </p:nvPicPr>
              <p:blipFill rotWithShape="1">
                <a:blip r:embed="rId8" r:link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068" t="39086" r="44664" b="47025"/>
                <a:stretch/>
              </p:blipFill>
              <p:spPr>
                <a:xfrm rot="16200000">
                  <a:off x="9716083" y="2677152"/>
                  <a:ext cx="533400" cy="914402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62" name="Freeform 3"/>
                <p:cNvSpPr/>
                <p:nvPr/>
              </p:nvSpPr>
              <p:spPr>
                <a:xfrm rot="5400000">
                  <a:off x="9495779" y="4119864"/>
                  <a:ext cx="1103960" cy="49326"/>
                </a:xfrm>
                <a:custGeom>
                  <a:avLst/>
                  <a:gdLst>
                    <a:gd name="connsiteX0" fmla="*/ 12331 w 1103960"/>
                    <a:gd name="connsiteY0" fmla="*/ 12331 h 49326"/>
                    <a:gd name="connsiteX1" fmla="*/ 1091628 w 1103960"/>
                    <a:gd name="connsiteY1" fmla="*/ 12331 h 49326"/>
                  </a:gdLst>
                  <a:ahLst/>
                  <a:cxnLst>
                    <a:cxn ang="0">
                      <a:pos x="connsiteX0" y="connsiteY0"/>
                    </a:cxn>
                    <a:cxn ang="1">
                      <a:pos x="connsiteX1" y="connsiteY1"/>
                    </a:cxn>
                  </a:cxnLst>
                  <a:rect l="l" t="t" r="r" b="b"/>
                  <a:pathLst>
                    <a:path w="1103960" h="49326">
                      <a:moveTo>
                        <a:pt x="12331" y="12331"/>
                      </a:moveTo>
                      <a:lnTo>
                        <a:pt x="1091628" y="12331"/>
                      </a:lnTo>
                    </a:path>
                  </a:pathLst>
                </a:custGeom>
                <a:ln w="12700">
                  <a:noFill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 b="1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65" name="TextBox 5"/>
              <p:cNvSpPr txBox="1">
                <a:spLocks noChangeArrowheads="1"/>
              </p:cNvSpPr>
              <p:nvPr/>
            </p:nvSpPr>
            <p:spPr bwMode="auto">
              <a:xfrm>
                <a:off x="7575479" y="4798353"/>
                <a:ext cx="185948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l-GR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δ</a:t>
                </a:r>
                <a:r>
                  <a:rPr lang="en-US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+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TextBox 5"/>
              <p:cNvSpPr txBox="1">
                <a:spLocks noChangeArrowheads="1"/>
              </p:cNvSpPr>
              <p:nvPr/>
            </p:nvSpPr>
            <p:spPr bwMode="auto">
              <a:xfrm>
                <a:off x="8470703" y="5236437"/>
                <a:ext cx="185948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l-GR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δ+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TextBox 5"/>
              <p:cNvSpPr txBox="1">
                <a:spLocks noChangeArrowheads="1"/>
              </p:cNvSpPr>
              <p:nvPr/>
            </p:nvSpPr>
            <p:spPr bwMode="auto">
              <a:xfrm>
                <a:off x="8903167" y="4806977"/>
                <a:ext cx="185948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l-GR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δ+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TextBox 2"/>
              <p:cNvSpPr txBox="1">
                <a:spLocks noChangeArrowheads="1"/>
              </p:cNvSpPr>
              <p:nvPr/>
            </p:nvSpPr>
            <p:spPr bwMode="auto">
              <a:xfrm>
                <a:off x="7886604" y="3981747"/>
                <a:ext cx="187715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l-GR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δ</a:t>
                </a:r>
                <a:r>
                  <a:rPr lang="en-US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-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TextBox 2"/>
              <p:cNvSpPr txBox="1">
                <a:spLocks noChangeArrowheads="1"/>
              </p:cNvSpPr>
              <p:nvPr/>
            </p:nvSpPr>
            <p:spPr bwMode="auto">
              <a:xfrm>
                <a:off x="7776777" y="2488871"/>
                <a:ext cx="187715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l-GR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δ</a:t>
                </a:r>
                <a:r>
                  <a:rPr lang="en-US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-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TextBox 2"/>
              <p:cNvSpPr txBox="1">
                <a:spLocks noChangeArrowheads="1"/>
              </p:cNvSpPr>
              <p:nvPr/>
            </p:nvSpPr>
            <p:spPr bwMode="auto">
              <a:xfrm>
                <a:off x="9572977" y="2422008"/>
                <a:ext cx="187715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l-GR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δ</a:t>
                </a:r>
                <a:r>
                  <a:rPr lang="en-US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-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TextBox 5"/>
              <p:cNvSpPr txBox="1">
                <a:spLocks noChangeArrowheads="1"/>
              </p:cNvSpPr>
              <p:nvPr/>
            </p:nvSpPr>
            <p:spPr bwMode="auto">
              <a:xfrm>
                <a:off x="8558730" y="3491092"/>
                <a:ext cx="185948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l-GR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δ+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TextBox 5"/>
              <p:cNvSpPr txBox="1">
                <a:spLocks noChangeArrowheads="1"/>
              </p:cNvSpPr>
              <p:nvPr/>
            </p:nvSpPr>
            <p:spPr bwMode="auto">
              <a:xfrm>
                <a:off x="8848723" y="2467218"/>
                <a:ext cx="185948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l-GR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δ+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TextBox 5"/>
              <p:cNvSpPr txBox="1">
                <a:spLocks noChangeArrowheads="1"/>
              </p:cNvSpPr>
              <p:nvPr/>
            </p:nvSpPr>
            <p:spPr bwMode="auto">
              <a:xfrm>
                <a:off x="10599475" y="2441689"/>
                <a:ext cx="185948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l-GR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δ+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TextBox 5"/>
              <p:cNvSpPr txBox="1">
                <a:spLocks noChangeArrowheads="1"/>
              </p:cNvSpPr>
              <p:nvPr/>
            </p:nvSpPr>
            <p:spPr bwMode="auto">
              <a:xfrm>
                <a:off x="10301597" y="3447859"/>
                <a:ext cx="185948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l-GR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δ+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864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직사각형 106"/>
          <p:cNvSpPr/>
          <p:nvPr/>
        </p:nvSpPr>
        <p:spPr>
          <a:xfrm>
            <a:off x="0" y="739756"/>
            <a:ext cx="12192000" cy="61217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Title 1"/>
          <p:cNvSpPr txBox="1">
            <a:spLocks/>
          </p:cNvSpPr>
          <p:nvPr/>
        </p:nvSpPr>
        <p:spPr>
          <a:xfrm>
            <a:off x="73147" y="56939"/>
            <a:ext cx="4787900" cy="4924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1"/>
            <a:ext cx="12192000" cy="723811"/>
          </a:xfrm>
          <a:prstGeom prst="rect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직사각형 19"/>
          <p:cNvSpPr/>
          <p:nvPr/>
        </p:nvSpPr>
        <p:spPr>
          <a:xfrm>
            <a:off x="1727400" y="112745"/>
            <a:ext cx="87334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Chemical bonds involved in protein structure (II)</a:t>
            </a:r>
            <a:endParaRPr lang="en-US" altLang="ko-KR" sz="2400" b="1" dirty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2837" y="1036046"/>
            <a:ext cx="17363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rgbClr val="003399"/>
                </a:solidFill>
                <a:latin typeface="Arial"/>
                <a:ea typeface="ＭＳ Ｐゴシック" charset="0"/>
              </a:rPr>
              <a:t>Disulfide bridge</a:t>
            </a:r>
            <a:endParaRPr lang="ko-KR" altLang="en-US" sz="1600" dirty="0">
              <a:solidFill>
                <a:srgbClr val="00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30"/>
          <p:cNvSpPr txBox="1">
            <a:spLocks noChangeArrowheads="1"/>
          </p:cNvSpPr>
          <p:nvPr/>
        </p:nvSpPr>
        <p:spPr bwMode="auto">
          <a:xfrm>
            <a:off x="5976501" y="1080310"/>
            <a:ext cx="60761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altLang="ko-KR" sz="1600" b="1" dirty="0" smtClean="0">
                <a:solidFill>
                  <a:srgbClr val="003399"/>
                </a:solidFill>
                <a:latin typeface="Arial"/>
                <a:ea typeface="ＭＳ Ｐゴシック" charset="0"/>
              </a:rPr>
              <a:t>Ionic bond, Hydrophobic interaction, </a:t>
            </a:r>
            <a:r>
              <a:rPr lang="en-US" altLang="ko-KR" sz="1600" b="1" dirty="0" smtClean="0">
                <a:solidFill>
                  <a:srgbClr val="003399"/>
                </a:solidFill>
                <a:latin typeface="Arial"/>
                <a:ea typeface="ＭＳ Ｐゴシック" charset="0"/>
              </a:rPr>
              <a:t>van </a:t>
            </a:r>
            <a:r>
              <a:rPr lang="en-US" altLang="ko-KR" sz="1600" b="1" dirty="0">
                <a:solidFill>
                  <a:srgbClr val="003399"/>
                </a:solidFill>
                <a:latin typeface="Arial"/>
                <a:ea typeface="ＭＳ Ｐゴシック" charset="0"/>
              </a:rPr>
              <a:t>der Waals </a:t>
            </a:r>
            <a:r>
              <a:rPr lang="en-US" altLang="ko-KR" sz="1600" b="1" dirty="0" smtClean="0">
                <a:solidFill>
                  <a:srgbClr val="003399"/>
                </a:solidFill>
                <a:latin typeface="Arial"/>
                <a:ea typeface="ＭＳ Ｐゴシック" charset="0"/>
              </a:rPr>
              <a:t>interaction</a:t>
            </a:r>
            <a:endParaRPr lang="en-US" sz="1600" b="1" dirty="0">
              <a:solidFill>
                <a:srgbClr val="003399"/>
              </a:solidFill>
              <a:latin typeface="Arial"/>
              <a:ea typeface="ＭＳ Ｐゴシック" charset="0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431323" y="6076039"/>
            <a:ext cx="55841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Correct structure and disulfide bridge pairing of insulin</a:t>
            </a:r>
            <a:endParaRPr lang="ko-KR" altLang="en-US" sz="16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708618" y="1667253"/>
            <a:ext cx="4127464" cy="4529832"/>
            <a:chOff x="6708618" y="1667253"/>
            <a:chExt cx="4127464" cy="4529832"/>
          </a:xfrm>
        </p:grpSpPr>
        <p:grpSp>
          <p:nvGrpSpPr>
            <p:cNvPr id="10" name="그룹 9"/>
            <p:cNvGrpSpPr/>
            <p:nvPr/>
          </p:nvGrpSpPr>
          <p:grpSpPr>
            <a:xfrm>
              <a:off x="6708618" y="1667253"/>
              <a:ext cx="4127464" cy="4529832"/>
              <a:chOff x="6708618" y="1667253"/>
              <a:chExt cx="4127464" cy="4529832"/>
            </a:xfrm>
          </p:grpSpPr>
          <p:pic>
            <p:nvPicPr>
              <p:cNvPr id="94" name="Picture 1"/>
              <p:cNvPicPr>
                <a:picLocks noChangeAspect="1"/>
              </p:cNvPicPr>
              <p:nvPr/>
            </p:nvPicPr>
            <p:blipFill rotWithShape="1">
              <a:blip r:embed="rId2" r:link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976" b="2910"/>
              <a:stretch/>
            </p:blipFill>
            <p:spPr>
              <a:xfrm>
                <a:off x="6708618" y="1667253"/>
                <a:ext cx="4086417" cy="4529832"/>
              </a:xfrm>
              <a:prstGeom prst="rect">
                <a:avLst/>
              </a:prstGeom>
            </p:spPr>
          </p:pic>
          <p:sp>
            <p:nvSpPr>
              <p:cNvPr id="96" name="TextBox 26"/>
              <p:cNvSpPr txBox="1">
                <a:spLocks noChangeArrowheads="1"/>
              </p:cNvSpPr>
              <p:nvPr/>
            </p:nvSpPr>
            <p:spPr bwMode="auto">
              <a:xfrm>
                <a:off x="8864389" y="2783028"/>
                <a:ext cx="1971693" cy="553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200" b="1" dirty="0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Hydrophobic interactions and van </a:t>
                </a:r>
                <a:r>
                  <a:rPr lang="en-US" sz="1200" b="1" dirty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der Waals</a:t>
                </a:r>
              </a:p>
              <a:p>
                <a:r>
                  <a:rPr lang="en-US" sz="1200" b="1" dirty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interactions</a:t>
                </a:r>
              </a:p>
            </p:txBody>
          </p:sp>
          <p:sp>
            <p:nvSpPr>
              <p:cNvPr id="99" name="TextBox 34"/>
              <p:cNvSpPr txBox="1">
                <a:spLocks noChangeArrowheads="1"/>
              </p:cNvSpPr>
              <p:nvPr/>
            </p:nvSpPr>
            <p:spPr bwMode="auto">
              <a:xfrm>
                <a:off x="9481066" y="4349993"/>
                <a:ext cx="782265" cy="256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lnSpc>
                    <a:spcPts val="2000"/>
                  </a:lnSpc>
                </a:pPr>
                <a:r>
                  <a:rPr lang="en-US" sz="1200" b="1" dirty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Ionic bond</a:t>
                </a:r>
              </a:p>
            </p:txBody>
          </p:sp>
          <p:sp>
            <p:nvSpPr>
              <p:cNvPr id="101" name="Freeform 3"/>
              <p:cNvSpPr/>
              <p:nvPr/>
            </p:nvSpPr>
            <p:spPr>
              <a:xfrm>
                <a:off x="7955095" y="2972915"/>
                <a:ext cx="796732" cy="45719"/>
              </a:xfrm>
              <a:custGeom>
                <a:avLst/>
                <a:gdLst>
                  <a:gd name="connsiteX0" fmla="*/ 1855393 w 1864918"/>
                  <a:gd name="connsiteY0" fmla="*/ 9525 h 38100"/>
                  <a:gd name="connsiteX1" fmla="*/ 9525 w 1864918"/>
                  <a:gd name="connsiteY1" fmla="*/ 9525 h 38100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</a:cxnLst>
                <a:rect l="l" t="t" r="r" b="b"/>
                <a:pathLst>
                  <a:path w="1864918" h="38100">
                    <a:moveTo>
                      <a:pt x="1855393" y="9525"/>
                    </a:moveTo>
                    <a:lnTo>
                      <a:pt x="9525" y="9525"/>
                    </a:lnTo>
                  </a:path>
                </a:pathLst>
              </a:cu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02" name="Freeform 3"/>
              <p:cNvSpPr/>
              <p:nvPr/>
            </p:nvSpPr>
            <p:spPr>
              <a:xfrm>
                <a:off x="8751826" y="4478233"/>
                <a:ext cx="533249" cy="23647"/>
              </a:xfrm>
              <a:custGeom>
                <a:avLst/>
                <a:gdLst>
                  <a:gd name="connsiteX0" fmla="*/ 903439 w 912964"/>
                  <a:gd name="connsiteY0" fmla="*/ 9525 h 38100"/>
                  <a:gd name="connsiteX1" fmla="*/ 9525 w 912964"/>
                  <a:gd name="connsiteY1" fmla="*/ 9525 h 38100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</a:cxnLst>
                <a:rect l="l" t="t" r="r" b="b"/>
                <a:pathLst>
                  <a:path w="912964" h="38100">
                    <a:moveTo>
                      <a:pt x="903439" y="9525"/>
                    </a:moveTo>
                    <a:lnTo>
                      <a:pt x="9525" y="9525"/>
                    </a:lnTo>
                  </a:path>
                </a:pathLst>
              </a:cu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22" name="TextBox 267"/>
              <p:cNvSpPr txBox="1">
                <a:spLocks noChangeArrowheads="1"/>
              </p:cNvSpPr>
              <p:nvPr/>
            </p:nvSpPr>
            <p:spPr bwMode="auto">
              <a:xfrm>
                <a:off x="8740290" y="4980535"/>
                <a:ext cx="403957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/>
                <a:r>
                  <a:rPr lang="en-US" sz="1000" b="1" dirty="0" smtClean="0">
                    <a:solidFill>
                      <a:srgbClr val="003399"/>
                    </a:solidFill>
                    <a:latin typeface="Arial"/>
                    <a:ea typeface="ＭＳ Ｐゴシック" charset="0"/>
                  </a:rPr>
                  <a:t>Lysine</a:t>
                </a:r>
                <a:endParaRPr lang="en-US" sz="1000" b="1" dirty="0">
                  <a:solidFill>
                    <a:srgbClr val="003399"/>
                  </a:solidFill>
                  <a:latin typeface="Arial"/>
                  <a:ea typeface="ＭＳ Ｐゴシック" charset="0"/>
                </a:endParaRPr>
              </a:p>
            </p:txBody>
          </p:sp>
          <p:sp>
            <p:nvSpPr>
              <p:cNvPr id="123" name="TextBox 263"/>
              <p:cNvSpPr txBox="1">
                <a:spLocks noChangeArrowheads="1"/>
              </p:cNvSpPr>
              <p:nvPr/>
            </p:nvSpPr>
            <p:spPr bwMode="auto">
              <a:xfrm>
                <a:off x="8713376" y="3969436"/>
                <a:ext cx="801501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/>
                <a:r>
                  <a:rPr lang="en-US" sz="1000" b="1" dirty="0" smtClean="0">
                    <a:solidFill>
                      <a:srgbClr val="003399"/>
                    </a:solidFill>
                    <a:latin typeface="Arial"/>
                    <a:ea typeface="ＭＳ Ｐゴシック" charset="0"/>
                  </a:rPr>
                  <a:t>Aspartic acid</a:t>
                </a:r>
                <a:endParaRPr lang="en-US" sz="1000" b="1" dirty="0">
                  <a:solidFill>
                    <a:srgbClr val="003399"/>
                  </a:solidFill>
                  <a:latin typeface="Arial"/>
                  <a:ea typeface="ＭＳ Ｐゴシック" charset="0"/>
                </a:endParaRPr>
              </a:p>
            </p:txBody>
          </p:sp>
          <p:sp>
            <p:nvSpPr>
              <p:cNvPr id="137" name="TextBox 65"/>
              <p:cNvSpPr txBox="1">
                <a:spLocks noChangeArrowheads="1"/>
              </p:cNvSpPr>
              <p:nvPr/>
            </p:nvSpPr>
            <p:spPr bwMode="auto">
              <a:xfrm>
                <a:off x="7837840" y="2706084"/>
                <a:ext cx="375103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/>
                <a:r>
                  <a:rPr lang="en-US" sz="1000" b="1" dirty="0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Valine</a:t>
                </a:r>
                <a:endParaRPr lang="en-US" sz="1000" b="1" dirty="0">
                  <a:solidFill>
                    <a:srgbClr val="000000"/>
                  </a:solidFill>
                  <a:latin typeface="Arial"/>
                  <a:ea typeface="ＭＳ Ｐゴシック" charset="0"/>
                </a:endParaRPr>
              </a:p>
            </p:txBody>
          </p:sp>
          <p:sp>
            <p:nvSpPr>
              <p:cNvPr id="138" name="TextBox 65"/>
              <p:cNvSpPr txBox="1">
                <a:spLocks noChangeArrowheads="1"/>
              </p:cNvSpPr>
              <p:nvPr/>
            </p:nvSpPr>
            <p:spPr bwMode="auto">
              <a:xfrm>
                <a:off x="7834967" y="3194916"/>
                <a:ext cx="375103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/>
                <a:r>
                  <a:rPr lang="en-US" sz="1000" b="1" dirty="0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Valine</a:t>
                </a:r>
                <a:endParaRPr lang="en-US" sz="1000" b="1" dirty="0">
                  <a:solidFill>
                    <a:srgbClr val="000000"/>
                  </a:solidFill>
                  <a:latin typeface="Arial"/>
                  <a:ea typeface="ＭＳ Ｐゴシック" charset="0"/>
                </a:endParaRPr>
              </a:p>
            </p:txBody>
          </p:sp>
        </p:grpSp>
        <p:sp>
          <p:nvSpPr>
            <p:cNvPr id="27" name="직사각형 26"/>
            <p:cNvSpPr/>
            <p:nvPr/>
          </p:nvSpPr>
          <p:spPr>
            <a:xfrm>
              <a:off x="7160592" y="1766825"/>
              <a:ext cx="356335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Electronegativity: O=3.44</a:t>
              </a:r>
              <a:r>
                <a: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rPr>
                <a:t>, N=3.04, C=2.55, </a:t>
              </a:r>
              <a:r>
                <a:rPr lang="en-US" altLang="ko-KR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H=2.2</a:t>
              </a:r>
              <a:endParaRPr lang="ko-KR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223876" y="1441354"/>
            <a:ext cx="3999013" cy="4529832"/>
            <a:chOff x="1223876" y="1441354"/>
            <a:chExt cx="3999013" cy="4529832"/>
          </a:xfrm>
        </p:grpSpPr>
        <p:grpSp>
          <p:nvGrpSpPr>
            <p:cNvPr id="9" name="그룹 8"/>
            <p:cNvGrpSpPr/>
            <p:nvPr/>
          </p:nvGrpSpPr>
          <p:grpSpPr>
            <a:xfrm>
              <a:off x="1223876" y="1441354"/>
              <a:ext cx="3999013" cy="4529832"/>
              <a:chOff x="1223876" y="1441354"/>
              <a:chExt cx="3999013" cy="4529832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3876" y="3082236"/>
                <a:ext cx="3999013" cy="2888950"/>
              </a:xfrm>
              <a:prstGeom prst="rect">
                <a:avLst/>
              </a:prstGeom>
            </p:spPr>
          </p:pic>
          <p:grpSp>
            <p:nvGrpSpPr>
              <p:cNvPr id="8" name="그룹 7"/>
              <p:cNvGrpSpPr/>
              <p:nvPr/>
            </p:nvGrpSpPr>
            <p:grpSpPr>
              <a:xfrm>
                <a:off x="1237358" y="1441354"/>
                <a:ext cx="1354405" cy="1508135"/>
                <a:chOff x="2544731" y="1492370"/>
                <a:chExt cx="1354405" cy="1508135"/>
              </a:xfrm>
            </p:grpSpPr>
            <p:pic>
              <p:nvPicPr>
                <p:cNvPr id="54" name="Picture 1"/>
                <p:cNvPicPr>
                  <a:picLocks noChangeAspect="1"/>
                </p:cNvPicPr>
                <p:nvPr/>
              </p:nvPicPr>
              <p:blipFill rotWithShape="1">
                <a:blip r:embed="rId5" r:link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372" t="44869" r="49729" b="39520"/>
                <a:stretch/>
              </p:blipFill>
              <p:spPr>
                <a:xfrm>
                  <a:off x="2544731" y="1492370"/>
                  <a:ext cx="1354405" cy="1508135"/>
                </a:xfrm>
                <a:prstGeom prst="rect">
                  <a:avLst/>
                </a:prstGeom>
              </p:spPr>
            </p:pic>
            <p:sp>
              <p:nvSpPr>
                <p:cNvPr id="60" name="TextBox 183"/>
                <p:cNvSpPr txBox="1">
                  <a:spLocks noChangeArrowheads="1"/>
                </p:cNvSpPr>
                <p:nvPr/>
              </p:nvSpPr>
              <p:spPr bwMode="auto">
                <a:xfrm>
                  <a:off x="2575080" y="1564381"/>
                  <a:ext cx="1289551" cy="1538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algn="ctr"/>
                  <a:r>
                    <a:rPr lang="en-US" sz="1000" b="1" dirty="0" smtClean="0">
                      <a:solidFill>
                        <a:srgbClr val="000000"/>
                      </a:solidFill>
                      <a:latin typeface="Arial"/>
                      <a:ea typeface="ＭＳ Ｐゴシック" charset="0"/>
                    </a:rPr>
                    <a:t>Cysteine</a:t>
                  </a:r>
                  <a:endParaRPr lang="en-US" sz="1000" b="1" dirty="0">
                    <a:solidFill>
                      <a:srgbClr val="000000"/>
                    </a:solidFill>
                    <a:latin typeface="Arial"/>
                    <a:ea typeface="ＭＳ Ｐゴシック" charset="0"/>
                  </a:endParaRPr>
                </a:p>
              </p:txBody>
            </p:sp>
          </p:grpSp>
          <p:pic>
            <p:nvPicPr>
              <p:cNvPr id="82" name="Picture 1"/>
              <p:cNvPicPr>
                <a:picLocks noChangeAspect="1"/>
              </p:cNvPicPr>
              <p:nvPr/>
            </p:nvPicPr>
            <p:blipFill rotWithShape="1">
              <a:blip r:embed="rId2" r:link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32" t="40015" r="42698" b="11147"/>
              <a:stretch/>
            </p:blipFill>
            <p:spPr>
              <a:xfrm>
                <a:off x="2683852" y="1441354"/>
                <a:ext cx="2539037" cy="1507042"/>
              </a:xfrm>
              <a:prstGeom prst="rect">
                <a:avLst/>
              </a:prstGeom>
            </p:spPr>
          </p:pic>
          <p:sp>
            <p:nvSpPr>
              <p:cNvPr id="85" name="TextBox 30"/>
              <p:cNvSpPr txBox="1">
                <a:spLocks noChangeArrowheads="1"/>
              </p:cNvSpPr>
              <p:nvPr/>
            </p:nvSpPr>
            <p:spPr bwMode="auto">
              <a:xfrm>
                <a:off x="2958346" y="1681936"/>
                <a:ext cx="1209262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200" b="1" dirty="0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Disulfide bridge</a:t>
                </a:r>
                <a:endParaRPr lang="en-US" sz="1200" b="1" dirty="0">
                  <a:solidFill>
                    <a:srgbClr val="000000"/>
                  </a:solidFill>
                  <a:latin typeface="Arial"/>
                  <a:ea typeface="ＭＳ Ｐゴシック" charset="0"/>
                </a:endParaRPr>
              </a:p>
            </p:txBody>
          </p:sp>
          <p:sp>
            <p:nvSpPr>
              <p:cNvPr id="91" name="Freeform 3"/>
              <p:cNvSpPr/>
              <p:nvPr/>
            </p:nvSpPr>
            <p:spPr>
              <a:xfrm rot="1345726">
                <a:off x="3789947" y="1975537"/>
                <a:ext cx="324000" cy="0"/>
              </a:xfrm>
              <a:custGeom>
                <a:avLst/>
                <a:gdLst>
                  <a:gd name="connsiteX0" fmla="*/ 704773 w 714298"/>
                  <a:gd name="connsiteY0" fmla="*/ 9525 h 38100"/>
                  <a:gd name="connsiteX1" fmla="*/ 9525 w 714298"/>
                  <a:gd name="connsiteY1" fmla="*/ 9525 h 38100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</a:cxnLst>
                <a:rect l="l" t="t" r="r" b="b"/>
                <a:pathLst>
                  <a:path w="714298" h="38100">
                    <a:moveTo>
                      <a:pt x="704773" y="9525"/>
                    </a:moveTo>
                    <a:lnTo>
                      <a:pt x="9525" y="9525"/>
                    </a:lnTo>
                  </a:path>
                </a:pathLst>
              </a:cu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b="1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8" name="TextBox 183"/>
            <p:cNvSpPr txBox="1">
              <a:spLocks noChangeArrowheads="1"/>
            </p:cNvSpPr>
            <p:nvPr/>
          </p:nvSpPr>
          <p:spPr bwMode="auto">
            <a:xfrm>
              <a:off x="4402078" y="1710040"/>
              <a:ext cx="7427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/>
              <a:r>
                <a:rPr lang="en-US" sz="1000" b="1" dirty="0" smtClean="0">
                  <a:solidFill>
                    <a:srgbClr val="003399"/>
                  </a:solidFill>
                  <a:latin typeface="Arial"/>
                  <a:ea typeface="ＭＳ Ｐゴシック" charset="0"/>
                </a:rPr>
                <a:t>Cysteine</a:t>
              </a:r>
              <a:endParaRPr lang="en-US" sz="1000" b="1" dirty="0">
                <a:solidFill>
                  <a:srgbClr val="003399"/>
                </a:solidFill>
                <a:latin typeface="Arial"/>
                <a:ea typeface="ＭＳ Ｐゴシック" charset="0"/>
              </a:endParaRPr>
            </a:p>
          </p:txBody>
        </p:sp>
        <p:sp>
          <p:nvSpPr>
            <p:cNvPr id="29" name="TextBox 183"/>
            <p:cNvSpPr txBox="1">
              <a:spLocks noChangeArrowheads="1"/>
            </p:cNvSpPr>
            <p:nvPr/>
          </p:nvSpPr>
          <p:spPr bwMode="auto">
            <a:xfrm>
              <a:off x="4397721" y="2219493"/>
              <a:ext cx="7427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/>
              <a:r>
                <a:rPr lang="en-US" sz="1000" b="1" dirty="0" smtClean="0">
                  <a:solidFill>
                    <a:srgbClr val="003399"/>
                  </a:solidFill>
                  <a:latin typeface="Arial"/>
                  <a:ea typeface="ＭＳ Ｐゴシック" charset="0"/>
                </a:rPr>
                <a:t>Cysteine</a:t>
              </a:r>
              <a:endParaRPr lang="en-US" sz="1000" b="1" dirty="0">
                <a:solidFill>
                  <a:srgbClr val="003399"/>
                </a:solidFill>
                <a:latin typeface="Arial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169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0" y="739756"/>
            <a:ext cx="12192000" cy="61217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056" y="847780"/>
            <a:ext cx="11516264" cy="2692888"/>
          </a:xfrm>
        </p:spPr>
        <p:txBody>
          <a:bodyPr>
            <a:noAutofit/>
          </a:bodyPr>
          <a:lstStyle/>
          <a:p>
            <a:pPr marL="180975" indent="-180975">
              <a:lnSpc>
                <a:spcPct val="100000"/>
              </a:lnSpc>
              <a:buNone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►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The function of a protein is highly dependent on its 3D structure. </a:t>
            </a:r>
            <a:endParaRPr lang="en-US" altLang="ko-KR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0975" indent="-180975">
              <a:lnSpc>
                <a:spcPct val="100000"/>
              </a:lnSpc>
              <a:buNone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►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amino acid sequence of a polypeptide chain determines the final 3D structure of the protein.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0975" indent="-180975">
              <a:lnSpc>
                <a:spcPct val="100000"/>
              </a:lnSpc>
              <a:buNone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►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There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are four levels of protein structure; the primary structure, the secondary structure, the tertiary structure, and the quaternary structure. </a:t>
            </a:r>
            <a:endParaRPr lang="en-US" altLang="ko-KR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0975" indent="-180975">
              <a:lnSpc>
                <a:spcPct val="100000"/>
              </a:lnSpc>
              <a:buNone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► Often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post-translational modifications, such as glycosylation or phosphorylation, occur which are necessary for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the biological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function of the protein. </a:t>
            </a:r>
            <a:endParaRPr lang="en-US" altLang="ko-KR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0975" indent="-180975">
              <a:lnSpc>
                <a:spcPct val="100000"/>
              </a:lnSpc>
              <a:buNone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►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While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the amino acid sequence makes up the primary structure of the protein, the chemical/biological properties of the protein are very much dependent on the three-dimensional or tertiary structure.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"/>
            <a:ext cx="12192000" cy="723811"/>
          </a:xfrm>
          <a:prstGeom prst="rect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직사각형 7"/>
          <p:cNvSpPr/>
          <p:nvPr/>
        </p:nvSpPr>
        <p:spPr>
          <a:xfrm>
            <a:off x="412165" y="112745"/>
            <a:ext cx="113639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erdana" panose="020B0604030504040204" pitchFamily="34" charset="0"/>
              </a:rPr>
              <a:t>Four levels of protein structure-</a:t>
            </a:r>
            <a:r>
              <a:rPr lang="en-US" altLang="ko-KR" sz="2400" b="1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primary, secondary, tertiary and quaternary</a:t>
            </a:r>
            <a:endParaRPr lang="en-US" altLang="ko-KR" sz="2400" b="1" dirty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Verdana" panose="020B0604030504040204" pitchFamily="34" charset="0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6" t="28990" r="6147" b="42251"/>
          <a:stretch/>
        </p:blipFill>
        <p:spPr>
          <a:xfrm>
            <a:off x="412165" y="4432715"/>
            <a:ext cx="2501782" cy="830468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6" r="4418" b="17447"/>
          <a:stretch/>
        </p:blipFill>
        <p:spPr>
          <a:xfrm>
            <a:off x="3189334" y="4432715"/>
            <a:ext cx="3698543" cy="2033518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7" t="18640" r="15368" b="22912"/>
          <a:stretch/>
        </p:blipFill>
        <p:spPr>
          <a:xfrm>
            <a:off x="7265775" y="4432715"/>
            <a:ext cx="2129440" cy="2033518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2" t="28361" r="21228" b="6430"/>
          <a:stretch/>
        </p:blipFill>
        <p:spPr>
          <a:xfrm>
            <a:off x="9800409" y="4432715"/>
            <a:ext cx="1801504" cy="2033516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627792" y="3796833"/>
            <a:ext cx="20976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00339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Primary structure: </a:t>
            </a:r>
            <a:r>
              <a:rPr lang="en-US" altLang="ko-KR" sz="1600" dirty="0" smtClean="0">
                <a:solidFill>
                  <a:srgbClr val="00339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polypeptide chain</a:t>
            </a:r>
            <a:endParaRPr lang="ko-KR" altLang="en-US" sz="1600" dirty="0">
              <a:solidFill>
                <a:srgbClr val="003399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199235" y="3799105"/>
            <a:ext cx="37022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00339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Secondary structure: </a:t>
            </a:r>
            <a:r>
              <a:rPr lang="el-GR" altLang="ko-KR" sz="1600" dirty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altLang="ko-KR" sz="1600" dirty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-helix and </a:t>
            </a:r>
            <a:r>
              <a:rPr lang="el-GR" altLang="ko-KR" sz="1600" dirty="0" smtClean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en-US" altLang="ko-KR" sz="1600" dirty="0" smtClean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-sheet produced by hydrogen bonds</a:t>
            </a:r>
            <a:endParaRPr lang="ko-KR" altLang="en-US" sz="1600" dirty="0">
              <a:solidFill>
                <a:srgbClr val="003399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069539" y="3787729"/>
            <a:ext cx="24702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00339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Tertiary structure: </a:t>
            </a:r>
            <a:r>
              <a:rPr lang="en-US" altLang="ko-KR" sz="1600" dirty="0" smtClean="0">
                <a:solidFill>
                  <a:srgbClr val="00339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3D overall fold of the protein</a:t>
            </a:r>
            <a:endParaRPr lang="ko-KR" altLang="en-US" sz="1600" dirty="0">
              <a:solidFill>
                <a:srgbClr val="003399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9487470" y="3790001"/>
            <a:ext cx="24599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00339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Quaternary structure: </a:t>
            </a:r>
            <a:r>
              <a:rPr lang="en-US" altLang="ko-KR" sz="1600" dirty="0" smtClean="0">
                <a:solidFill>
                  <a:srgbClr val="00339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Multi-subunit complex</a:t>
            </a:r>
            <a:endParaRPr lang="ko-KR" altLang="en-US" sz="1600" dirty="0">
              <a:solidFill>
                <a:srgbClr val="003399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79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0" y="739756"/>
            <a:ext cx="12192000" cy="61217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056" y="847780"/>
            <a:ext cx="11516264" cy="2498536"/>
          </a:xfrm>
        </p:spPr>
        <p:txBody>
          <a:bodyPr>
            <a:noAutofit/>
          </a:bodyPr>
          <a:lstStyle/>
          <a:p>
            <a:pPr marL="180975" indent="-180975">
              <a:lnSpc>
                <a:spcPct val="100000"/>
              </a:lnSpc>
              <a:buNone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► 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Primary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structure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is defined as the amino acid sequence of its polypeptide chain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0975" indent="-180975">
              <a:lnSpc>
                <a:spcPct val="100000"/>
              </a:lnSpc>
              <a:buNone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► The amino acid sequence of a protein is encoded in DNA. </a:t>
            </a:r>
            <a:endParaRPr lang="en-US" altLang="ko-KR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0975" indent="-180975">
              <a:lnSpc>
                <a:spcPct val="100000"/>
              </a:lnSpc>
              <a:buNone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►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Proteins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are synthesized by a series of steps called transcription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and translation. </a:t>
            </a:r>
          </a:p>
          <a:p>
            <a:pPr marL="180975" indent="-180975">
              <a:lnSpc>
                <a:spcPct val="100000"/>
              </a:lnSpc>
              <a:buNone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►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Often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post-translational modifications, such as glycosylation or phosphorylation, occur which are necessary for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the biological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function of the protein. </a:t>
            </a:r>
            <a:endParaRPr lang="en-US" altLang="ko-KR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0975" indent="-180975">
              <a:lnSpc>
                <a:spcPct val="100000"/>
              </a:lnSpc>
              <a:buNone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►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While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the amino acid sequence makes up the primary structure of the protein, the chemical/biological properties of the protein are very much dependent on the three-dimensional or tertiary structure.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"/>
            <a:ext cx="12192000" cy="723811"/>
          </a:xfrm>
          <a:prstGeom prst="rect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직사각형 7"/>
          <p:cNvSpPr/>
          <p:nvPr/>
        </p:nvSpPr>
        <p:spPr>
          <a:xfrm>
            <a:off x="4702505" y="112745"/>
            <a:ext cx="27832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erdana" panose="020B0604030504040204" pitchFamily="34" charset="0"/>
              </a:rPr>
              <a:t>P</a:t>
            </a:r>
            <a:r>
              <a:rPr lang="en-US" altLang="ko-KR" sz="24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rimary structure</a:t>
            </a:r>
            <a:endParaRPr lang="en-US" altLang="ko-KR" sz="2400" b="1" dirty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Verdana" panose="020B0604030504040204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12165" y="3505569"/>
            <a:ext cx="7176259" cy="2942474"/>
            <a:chOff x="712146" y="3860934"/>
            <a:chExt cx="7176259" cy="2942474"/>
          </a:xfrm>
        </p:grpSpPr>
        <p:sp>
          <p:nvSpPr>
            <p:cNvPr id="2" name="직사각형 1"/>
            <p:cNvSpPr/>
            <p:nvPr/>
          </p:nvSpPr>
          <p:spPr>
            <a:xfrm>
              <a:off x="712146" y="3860934"/>
              <a:ext cx="7176259" cy="29424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780386" y="3915526"/>
              <a:ext cx="3520440" cy="2803583"/>
              <a:chOff x="1896259" y="3536830"/>
              <a:chExt cx="3520440" cy="2803583"/>
            </a:xfrm>
          </p:grpSpPr>
          <p:pic>
            <p:nvPicPr>
              <p:cNvPr id="10" name="Picture 35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76" b="46839"/>
              <a:stretch/>
            </p:blipFill>
            <p:spPr>
              <a:xfrm>
                <a:off x="1896259" y="3536830"/>
                <a:ext cx="3520440" cy="2803583"/>
              </a:xfrm>
              <a:prstGeom prst="rect">
                <a:avLst/>
              </a:prstGeom>
            </p:spPr>
          </p:pic>
          <p:sp>
            <p:nvSpPr>
              <p:cNvPr id="12" name="TextBox 3"/>
              <p:cNvSpPr txBox="1">
                <a:spLocks noChangeArrowheads="1"/>
              </p:cNvSpPr>
              <p:nvPr/>
            </p:nvSpPr>
            <p:spPr bwMode="auto">
              <a:xfrm>
                <a:off x="1935589" y="3855628"/>
                <a:ext cx="562507" cy="4444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400" b="1" dirty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Amino</a:t>
                </a:r>
              </a:p>
              <a:p>
                <a:r>
                  <a:rPr lang="en-US" sz="1400" b="1" dirty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acids</a:t>
                </a:r>
              </a:p>
            </p:txBody>
          </p:sp>
          <p:sp>
            <p:nvSpPr>
              <p:cNvPr id="13" name="TextBox 29"/>
              <p:cNvSpPr txBox="1">
                <a:spLocks noChangeArrowheads="1"/>
              </p:cNvSpPr>
              <p:nvPr/>
            </p:nvSpPr>
            <p:spPr bwMode="auto">
              <a:xfrm>
                <a:off x="3449329" y="4546905"/>
                <a:ext cx="100347" cy="222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400" b="1">
                    <a:solidFill>
                      <a:srgbClr val="02B1F4"/>
                    </a:solidFill>
                    <a:latin typeface="Arial"/>
                    <a:ea typeface="ＭＳ Ｐゴシック" charset="0"/>
                  </a:rPr>
                  <a:t>1</a:t>
                </a:r>
              </a:p>
            </p:txBody>
          </p:sp>
          <p:sp>
            <p:nvSpPr>
              <p:cNvPr id="14" name="TextBox 30"/>
              <p:cNvSpPr txBox="1">
                <a:spLocks noChangeArrowheads="1"/>
              </p:cNvSpPr>
              <p:nvPr/>
            </p:nvSpPr>
            <p:spPr bwMode="auto">
              <a:xfrm>
                <a:off x="1918432" y="4780557"/>
                <a:ext cx="934214" cy="222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400" b="1" dirty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Amino end</a:t>
                </a:r>
              </a:p>
            </p:txBody>
          </p:sp>
          <p:sp>
            <p:nvSpPr>
              <p:cNvPr id="15" name="TextBox 31"/>
              <p:cNvSpPr txBox="1">
                <a:spLocks noChangeArrowheads="1"/>
              </p:cNvSpPr>
              <p:nvPr/>
            </p:nvSpPr>
            <p:spPr bwMode="auto">
              <a:xfrm>
                <a:off x="2449968" y="5225287"/>
                <a:ext cx="200693" cy="222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400" b="1" dirty="0">
                    <a:solidFill>
                      <a:srgbClr val="02B1F4"/>
                    </a:solidFill>
                    <a:latin typeface="Arial"/>
                    <a:ea typeface="ＭＳ Ｐゴシック" charset="0"/>
                  </a:rPr>
                  <a:t>30</a:t>
                </a:r>
              </a:p>
            </p:txBody>
          </p:sp>
          <p:sp>
            <p:nvSpPr>
              <p:cNvPr id="16" name="TextBox 36"/>
              <p:cNvSpPr txBox="1">
                <a:spLocks noChangeArrowheads="1"/>
              </p:cNvSpPr>
              <p:nvPr/>
            </p:nvSpPr>
            <p:spPr bwMode="auto">
              <a:xfrm>
                <a:off x="4146359" y="4546905"/>
                <a:ext cx="100347" cy="222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400" b="1" dirty="0">
                    <a:solidFill>
                      <a:srgbClr val="02B1F4"/>
                    </a:solidFill>
                    <a:latin typeface="Arial"/>
                    <a:ea typeface="ＭＳ Ｐゴシック" charset="0"/>
                  </a:rPr>
                  <a:t>5</a:t>
                </a:r>
              </a:p>
            </p:txBody>
          </p:sp>
          <p:sp>
            <p:nvSpPr>
              <p:cNvPr id="17" name="TextBox 37"/>
              <p:cNvSpPr txBox="1">
                <a:spLocks noChangeArrowheads="1"/>
              </p:cNvSpPr>
              <p:nvPr/>
            </p:nvSpPr>
            <p:spPr bwMode="auto">
              <a:xfrm>
                <a:off x="4151962" y="5225287"/>
                <a:ext cx="200693" cy="222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400" b="1">
                    <a:solidFill>
                      <a:srgbClr val="02B1F4"/>
                    </a:solidFill>
                    <a:latin typeface="Arial"/>
                    <a:ea typeface="ＭＳ Ｐゴシック" charset="0"/>
                  </a:rPr>
                  <a:t>20</a:t>
                </a:r>
              </a:p>
            </p:txBody>
          </p:sp>
          <p:sp>
            <p:nvSpPr>
              <p:cNvPr id="18" name="TextBox 38"/>
              <p:cNvSpPr txBox="1">
                <a:spLocks noChangeArrowheads="1"/>
              </p:cNvSpPr>
              <p:nvPr/>
            </p:nvSpPr>
            <p:spPr bwMode="auto">
              <a:xfrm>
                <a:off x="3830038" y="5864271"/>
                <a:ext cx="200693" cy="222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400" b="1">
                    <a:solidFill>
                      <a:srgbClr val="02B1F4"/>
                    </a:solidFill>
                    <a:latin typeface="Arial"/>
                    <a:ea typeface="ＭＳ Ｐゴシック" charset="0"/>
                  </a:rPr>
                  <a:t>45</a:t>
                </a:r>
              </a:p>
            </p:txBody>
          </p:sp>
          <p:sp>
            <p:nvSpPr>
              <p:cNvPr id="19" name="TextBox 39"/>
              <p:cNvSpPr txBox="1">
                <a:spLocks noChangeArrowheads="1"/>
              </p:cNvSpPr>
              <p:nvPr/>
            </p:nvSpPr>
            <p:spPr bwMode="auto">
              <a:xfrm>
                <a:off x="4679636" y="5864271"/>
                <a:ext cx="200693" cy="222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400" b="1">
                    <a:solidFill>
                      <a:srgbClr val="02B1F4"/>
                    </a:solidFill>
                    <a:latin typeface="Arial"/>
                    <a:ea typeface="ＭＳ Ｐゴシック" charset="0"/>
                  </a:rPr>
                  <a:t>50</a:t>
                </a:r>
              </a:p>
            </p:txBody>
          </p:sp>
          <p:sp>
            <p:nvSpPr>
              <p:cNvPr id="20" name="TextBox 40"/>
              <p:cNvSpPr txBox="1">
                <a:spLocks noChangeArrowheads="1"/>
              </p:cNvSpPr>
              <p:nvPr/>
            </p:nvSpPr>
            <p:spPr bwMode="auto">
              <a:xfrm>
                <a:off x="4944173" y="4546905"/>
                <a:ext cx="200693" cy="222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400" b="1">
                    <a:solidFill>
                      <a:srgbClr val="02B1F4"/>
                    </a:solidFill>
                    <a:latin typeface="Arial"/>
                    <a:ea typeface="ＭＳ Ｐゴシック" charset="0"/>
                  </a:rPr>
                  <a:t>10</a:t>
                </a:r>
              </a:p>
            </p:txBody>
          </p:sp>
          <p:sp>
            <p:nvSpPr>
              <p:cNvPr id="21" name="TextBox 47"/>
              <p:cNvSpPr txBox="1">
                <a:spLocks noChangeArrowheads="1"/>
              </p:cNvSpPr>
              <p:nvPr/>
            </p:nvSpPr>
            <p:spPr bwMode="auto">
              <a:xfrm>
                <a:off x="3298165" y="5225287"/>
                <a:ext cx="200693" cy="222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400" b="1">
                    <a:solidFill>
                      <a:srgbClr val="02B1F4"/>
                    </a:solidFill>
                    <a:latin typeface="Arial"/>
                    <a:ea typeface="ＭＳ Ｐゴシック" charset="0"/>
                  </a:rPr>
                  <a:t>25</a:t>
                </a:r>
              </a:p>
            </p:txBody>
          </p:sp>
          <p:sp>
            <p:nvSpPr>
              <p:cNvPr id="22" name="TextBox 48"/>
              <p:cNvSpPr txBox="1">
                <a:spLocks noChangeArrowheads="1"/>
              </p:cNvSpPr>
              <p:nvPr/>
            </p:nvSpPr>
            <p:spPr bwMode="auto">
              <a:xfrm>
                <a:off x="2983241" y="5864271"/>
                <a:ext cx="200693" cy="222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400" b="1">
                    <a:solidFill>
                      <a:srgbClr val="02B1F4"/>
                    </a:solidFill>
                    <a:latin typeface="Arial"/>
                    <a:ea typeface="ＭＳ Ｐゴシック" charset="0"/>
                  </a:rPr>
                  <a:t>40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924577" y="5212393"/>
                <a:ext cx="200693" cy="222211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1400" b="1" dirty="0">
                    <a:solidFill>
                      <a:srgbClr val="02B1F4"/>
                    </a:solidFill>
                    <a:latin typeface="Arial"/>
                    <a:ea typeface="ＭＳ Ｐゴシック" charset="0"/>
                  </a:rPr>
                  <a:t>15</a:t>
                </a:r>
              </a:p>
            </p:txBody>
          </p:sp>
          <p:sp>
            <p:nvSpPr>
              <p:cNvPr id="24" name="TextBox 51"/>
              <p:cNvSpPr txBox="1">
                <a:spLocks noChangeArrowheads="1"/>
              </p:cNvSpPr>
              <p:nvPr/>
            </p:nvSpPr>
            <p:spPr bwMode="auto">
              <a:xfrm>
                <a:off x="2346392" y="5848512"/>
                <a:ext cx="200693" cy="222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400" b="1">
                    <a:solidFill>
                      <a:srgbClr val="02B1F4"/>
                    </a:solidFill>
                    <a:latin typeface="Arial"/>
                    <a:ea typeface="ＭＳ Ｐゴシック" charset="0"/>
                  </a:rPr>
                  <a:t>35</a:t>
                </a: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4322999" y="4060157"/>
              <a:ext cx="3520440" cy="2642614"/>
              <a:chOff x="6767370" y="3784071"/>
              <a:chExt cx="3520440" cy="2642614"/>
            </a:xfrm>
          </p:grpSpPr>
          <p:pic>
            <p:nvPicPr>
              <p:cNvPr id="42" name="Picture 35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3209" b="2315"/>
              <a:stretch/>
            </p:blipFill>
            <p:spPr>
              <a:xfrm>
                <a:off x="6767370" y="3784071"/>
                <a:ext cx="3520440" cy="2642614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9818651" y="3890693"/>
                <a:ext cx="200693" cy="222211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1400" b="1" dirty="0">
                    <a:solidFill>
                      <a:srgbClr val="02B1F4"/>
                    </a:solidFill>
                    <a:latin typeface="Arial"/>
                    <a:ea typeface="ＭＳ Ｐゴシック" charset="0"/>
                  </a:rPr>
                  <a:t>55</a:t>
                </a:r>
              </a:p>
            </p:txBody>
          </p:sp>
          <p:sp>
            <p:nvSpPr>
              <p:cNvPr id="27" name="TextBox 57"/>
              <p:cNvSpPr txBox="1">
                <a:spLocks noChangeArrowheads="1"/>
              </p:cNvSpPr>
              <p:nvPr/>
            </p:nvSpPr>
            <p:spPr bwMode="auto">
              <a:xfrm>
                <a:off x="7633772" y="3983818"/>
                <a:ext cx="200693" cy="222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400" b="1">
                    <a:solidFill>
                      <a:srgbClr val="02B1F4"/>
                    </a:solidFill>
                    <a:latin typeface="Arial"/>
                    <a:ea typeface="ＭＳ Ｐゴシック" charset="0"/>
                  </a:rPr>
                  <a:t>70</a:t>
                </a:r>
              </a:p>
            </p:txBody>
          </p:sp>
          <p:sp>
            <p:nvSpPr>
              <p:cNvPr id="28" name="TextBox 58"/>
              <p:cNvSpPr txBox="1">
                <a:spLocks noChangeArrowheads="1"/>
              </p:cNvSpPr>
              <p:nvPr/>
            </p:nvSpPr>
            <p:spPr bwMode="auto">
              <a:xfrm>
                <a:off x="8484769" y="3983818"/>
                <a:ext cx="200693" cy="222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400" b="1">
                    <a:solidFill>
                      <a:srgbClr val="02B1F4"/>
                    </a:solidFill>
                    <a:latin typeface="Arial"/>
                    <a:ea typeface="ＭＳ Ｐゴシック" charset="0"/>
                  </a:rPr>
                  <a:t>65</a:t>
                </a:r>
              </a:p>
            </p:txBody>
          </p:sp>
          <p:sp>
            <p:nvSpPr>
              <p:cNvPr id="29" name="TextBox 59"/>
              <p:cNvSpPr txBox="1">
                <a:spLocks noChangeArrowheads="1"/>
              </p:cNvSpPr>
              <p:nvPr/>
            </p:nvSpPr>
            <p:spPr bwMode="auto">
              <a:xfrm>
                <a:off x="9331567" y="3983818"/>
                <a:ext cx="200693" cy="222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400" b="1">
                    <a:solidFill>
                      <a:srgbClr val="02B1F4"/>
                    </a:solidFill>
                    <a:latin typeface="Arial"/>
                    <a:ea typeface="ＭＳ Ｐゴシック" charset="0"/>
                  </a:rPr>
                  <a:t>60</a:t>
                </a:r>
              </a:p>
            </p:txBody>
          </p:sp>
          <p:sp>
            <p:nvSpPr>
              <p:cNvPr id="30" name="TextBox 66"/>
              <p:cNvSpPr txBox="1">
                <a:spLocks noChangeArrowheads="1"/>
              </p:cNvSpPr>
              <p:nvPr/>
            </p:nvSpPr>
            <p:spPr bwMode="auto">
              <a:xfrm>
                <a:off x="7146689" y="4397869"/>
                <a:ext cx="200693" cy="222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400" b="1">
                    <a:solidFill>
                      <a:srgbClr val="02B1F4"/>
                    </a:solidFill>
                    <a:latin typeface="Arial"/>
                    <a:ea typeface="ＭＳ Ｐゴシック" charset="0"/>
                  </a:rPr>
                  <a:t>75</a:t>
                </a:r>
              </a:p>
            </p:txBody>
          </p:sp>
          <p:sp>
            <p:nvSpPr>
              <p:cNvPr id="31" name="TextBox 67"/>
              <p:cNvSpPr txBox="1">
                <a:spLocks noChangeArrowheads="1"/>
              </p:cNvSpPr>
              <p:nvPr/>
            </p:nvSpPr>
            <p:spPr bwMode="auto">
              <a:xfrm>
                <a:off x="7510602" y="4585552"/>
                <a:ext cx="200693" cy="222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400" b="1">
                    <a:solidFill>
                      <a:srgbClr val="02B1F4"/>
                    </a:solidFill>
                    <a:latin typeface="Arial"/>
                    <a:ea typeface="ＭＳ Ｐゴシック" charset="0"/>
                  </a:rPr>
                  <a:t>80</a:t>
                </a:r>
              </a:p>
            </p:txBody>
          </p:sp>
          <p:sp>
            <p:nvSpPr>
              <p:cNvPr id="32" name="TextBox 68"/>
              <p:cNvSpPr txBox="1">
                <a:spLocks noChangeArrowheads="1"/>
              </p:cNvSpPr>
              <p:nvPr/>
            </p:nvSpPr>
            <p:spPr bwMode="auto">
              <a:xfrm>
                <a:off x="8354600" y="4585552"/>
                <a:ext cx="200693" cy="222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400" b="1">
                    <a:solidFill>
                      <a:srgbClr val="02B1F4"/>
                    </a:solidFill>
                    <a:latin typeface="Arial"/>
                    <a:ea typeface="ＭＳ Ｐゴシック" charset="0"/>
                  </a:rPr>
                  <a:t>85</a:t>
                </a:r>
              </a:p>
            </p:txBody>
          </p:sp>
          <p:sp>
            <p:nvSpPr>
              <p:cNvPr id="33" name="TextBox 69"/>
              <p:cNvSpPr txBox="1">
                <a:spLocks noChangeArrowheads="1"/>
              </p:cNvSpPr>
              <p:nvPr/>
            </p:nvSpPr>
            <p:spPr bwMode="auto">
              <a:xfrm>
                <a:off x="9198599" y="4585552"/>
                <a:ext cx="200693" cy="222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400" b="1">
                    <a:solidFill>
                      <a:srgbClr val="02B1F4"/>
                    </a:solidFill>
                    <a:latin typeface="Arial"/>
                    <a:ea typeface="ＭＳ Ｐゴシック" charset="0"/>
                  </a:rPr>
                  <a:t>90</a:t>
                </a:r>
              </a:p>
            </p:txBody>
          </p:sp>
          <p:sp>
            <p:nvSpPr>
              <p:cNvPr id="34" name="TextBox 70"/>
              <p:cNvSpPr txBox="1">
                <a:spLocks noChangeArrowheads="1"/>
              </p:cNvSpPr>
              <p:nvPr/>
            </p:nvSpPr>
            <p:spPr bwMode="auto">
              <a:xfrm>
                <a:off x="9817251" y="4978111"/>
                <a:ext cx="200693" cy="222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400" b="1">
                    <a:solidFill>
                      <a:srgbClr val="02B1F4"/>
                    </a:solidFill>
                    <a:latin typeface="Arial"/>
                    <a:ea typeface="ＭＳ Ｐゴシック" charset="0"/>
                  </a:rPr>
                  <a:t>95</a:t>
                </a:r>
              </a:p>
            </p:txBody>
          </p:sp>
          <p:sp>
            <p:nvSpPr>
              <p:cNvPr id="35" name="TextBox 76"/>
              <p:cNvSpPr txBox="1">
                <a:spLocks noChangeArrowheads="1"/>
              </p:cNvSpPr>
              <p:nvPr/>
            </p:nvSpPr>
            <p:spPr bwMode="auto">
              <a:xfrm>
                <a:off x="7078106" y="5283276"/>
                <a:ext cx="291034" cy="222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400" b="1" dirty="0">
                    <a:solidFill>
                      <a:srgbClr val="02B1F4"/>
                    </a:solidFill>
                    <a:latin typeface="Arial"/>
                    <a:ea typeface="ＭＳ Ｐゴシック" charset="0"/>
                  </a:rPr>
                  <a:t>115</a:t>
                </a:r>
              </a:p>
            </p:txBody>
          </p:sp>
          <p:sp>
            <p:nvSpPr>
              <p:cNvPr id="36" name="TextBox 80"/>
              <p:cNvSpPr txBox="1">
                <a:spLocks noChangeArrowheads="1"/>
              </p:cNvSpPr>
              <p:nvPr/>
            </p:nvSpPr>
            <p:spPr bwMode="auto">
              <a:xfrm>
                <a:off x="7924904" y="5283276"/>
                <a:ext cx="291034" cy="222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400" b="1" dirty="0">
                    <a:solidFill>
                      <a:srgbClr val="02B1F4"/>
                    </a:solidFill>
                    <a:latin typeface="Arial"/>
                    <a:ea typeface="ＭＳ Ｐゴシック" charset="0"/>
                  </a:rPr>
                  <a:t>110</a:t>
                </a:r>
              </a:p>
            </p:txBody>
          </p:sp>
          <p:sp>
            <p:nvSpPr>
              <p:cNvPr id="37" name="TextBox 81"/>
              <p:cNvSpPr txBox="1">
                <a:spLocks noChangeArrowheads="1"/>
              </p:cNvSpPr>
              <p:nvPr/>
            </p:nvSpPr>
            <p:spPr bwMode="auto">
              <a:xfrm>
                <a:off x="7959896" y="5920111"/>
                <a:ext cx="301041" cy="222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400" b="1" dirty="0">
                    <a:solidFill>
                      <a:srgbClr val="02B1F4"/>
                    </a:solidFill>
                    <a:latin typeface="Arial"/>
                    <a:ea typeface="ＭＳ Ｐゴシック" charset="0"/>
                  </a:rPr>
                  <a:t>125</a:t>
                </a:r>
              </a:p>
            </p:txBody>
          </p:sp>
          <p:sp>
            <p:nvSpPr>
              <p:cNvPr id="38" name="TextBox 83"/>
              <p:cNvSpPr txBox="1">
                <a:spLocks noChangeArrowheads="1"/>
              </p:cNvSpPr>
              <p:nvPr/>
            </p:nvSpPr>
            <p:spPr bwMode="auto">
              <a:xfrm>
                <a:off x="8773101" y="5283276"/>
                <a:ext cx="301041" cy="222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400" b="1">
                    <a:solidFill>
                      <a:srgbClr val="02B1F4"/>
                    </a:solidFill>
                    <a:latin typeface="Arial"/>
                    <a:ea typeface="ＭＳ Ｐゴシック" charset="0"/>
                  </a:rPr>
                  <a:t>105</a:t>
                </a:r>
              </a:p>
            </p:txBody>
          </p:sp>
          <p:sp>
            <p:nvSpPr>
              <p:cNvPr id="39" name="TextBox 84"/>
              <p:cNvSpPr txBox="1">
                <a:spLocks noChangeArrowheads="1"/>
              </p:cNvSpPr>
              <p:nvPr/>
            </p:nvSpPr>
            <p:spPr bwMode="auto">
              <a:xfrm>
                <a:off x="9621299" y="5283276"/>
                <a:ext cx="301041" cy="222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400" b="1">
                    <a:solidFill>
                      <a:srgbClr val="02B1F4"/>
                    </a:solidFill>
                    <a:latin typeface="Arial"/>
                    <a:ea typeface="ＭＳ Ｐゴシック" charset="0"/>
                  </a:rPr>
                  <a:t>100</a:t>
                </a:r>
              </a:p>
            </p:txBody>
          </p:sp>
          <p:sp>
            <p:nvSpPr>
              <p:cNvPr id="40" name="TextBox 87"/>
              <p:cNvSpPr txBox="1">
                <a:spLocks noChangeArrowheads="1"/>
              </p:cNvSpPr>
              <p:nvPr/>
            </p:nvSpPr>
            <p:spPr bwMode="auto">
              <a:xfrm>
                <a:off x="7168977" y="5920111"/>
                <a:ext cx="301041" cy="222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400" b="1" dirty="0">
                    <a:solidFill>
                      <a:srgbClr val="02B1F4"/>
                    </a:solidFill>
                    <a:latin typeface="Arial"/>
                    <a:ea typeface="ＭＳ Ｐゴシック" charset="0"/>
                  </a:rPr>
                  <a:t>120</a:t>
                </a:r>
              </a:p>
            </p:txBody>
          </p:sp>
          <p:sp>
            <p:nvSpPr>
              <p:cNvPr id="41" name="TextBox 91"/>
              <p:cNvSpPr txBox="1">
                <a:spLocks noChangeArrowheads="1"/>
              </p:cNvSpPr>
              <p:nvPr/>
            </p:nvSpPr>
            <p:spPr bwMode="auto">
              <a:xfrm>
                <a:off x="9022240" y="6099914"/>
                <a:ext cx="1144801" cy="222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400" b="1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Carboxyl end</a:t>
                </a:r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7889916" y="3642469"/>
            <a:ext cx="3515216" cy="2721219"/>
            <a:chOff x="7889916" y="3642469"/>
            <a:chExt cx="3515216" cy="2721219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9916" y="4267896"/>
              <a:ext cx="3515216" cy="2095792"/>
            </a:xfrm>
            <a:prstGeom prst="rect">
              <a:avLst/>
            </a:prstGeom>
          </p:spPr>
        </p:pic>
        <p:sp>
          <p:nvSpPr>
            <p:cNvPr id="46" name="직사각형 45"/>
            <p:cNvSpPr/>
            <p:nvPr/>
          </p:nvSpPr>
          <p:spPr>
            <a:xfrm>
              <a:off x="8336847" y="3642469"/>
              <a:ext cx="258564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00339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Torsion angles φ and ψ of </a:t>
              </a:r>
              <a:endParaRPr lang="en-US" altLang="ko-KR" sz="1600" dirty="0" smtClean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ko-KR" sz="1600" dirty="0" smtClean="0">
                  <a:solidFill>
                    <a:srgbClr val="00339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en-US" altLang="ko-KR" sz="1600" dirty="0">
                  <a:solidFill>
                    <a:srgbClr val="00339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protein main chain</a:t>
              </a:r>
              <a:endParaRPr lang="ko-KR" altLang="en-US" sz="1600" dirty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타원 46"/>
            <p:cNvSpPr/>
            <p:nvPr/>
          </p:nvSpPr>
          <p:spPr>
            <a:xfrm>
              <a:off x="8780279" y="4939255"/>
              <a:ext cx="360000" cy="360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9874371" y="5310017"/>
              <a:ext cx="360000" cy="360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905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/>
          <p:cNvSpPr/>
          <p:nvPr/>
        </p:nvSpPr>
        <p:spPr>
          <a:xfrm>
            <a:off x="0" y="739756"/>
            <a:ext cx="12192000" cy="61217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TextBox 4"/>
          <p:cNvSpPr txBox="1">
            <a:spLocks noChangeArrowheads="1"/>
          </p:cNvSpPr>
          <p:nvPr/>
        </p:nvSpPr>
        <p:spPr bwMode="auto">
          <a:xfrm>
            <a:off x="3527597" y="4238524"/>
            <a:ext cx="652423" cy="256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ts val="2000"/>
              </a:lnSpc>
            </a:pPr>
            <a:r>
              <a:rPr lang="el-GR" sz="1600" b="1" dirty="0">
                <a:solidFill>
                  <a:srgbClr val="003399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α</a:t>
            </a:r>
            <a:r>
              <a:rPr lang="en-US" sz="1600" b="1" dirty="0">
                <a:solidFill>
                  <a:srgbClr val="003399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helix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336431" y="914072"/>
            <a:ext cx="11533516" cy="3076453"/>
          </a:xfrm>
        </p:spPr>
        <p:txBody>
          <a:bodyPr>
            <a:noAutofit/>
          </a:bodyPr>
          <a:lstStyle/>
          <a:p>
            <a:pPr marL="180975" indent="-180975">
              <a:lnSpc>
                <a:spcPct val="100000"/>
              </a:lnSpc>
              <a:buNone/>
            </a:pP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► 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Secondary structure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is the local spatial arrangement of a 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polypeptide's backbone (main chain)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atoms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0975" indent="-180975">
              <a:lnSpc>
                <a:spcPct val="100000"/>
              </a:lnSpc>
              <a:buNone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►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Polypeptides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have distinct, characteristic local structural conformations, or secondary structure, dependent on 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hydrogen bonding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altLang="ko-KR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0975" indent="-180975">
              <a:lnSpc>
                <a:spcPct val="100000"/>
              </a:lnSpc>
              <a:buNone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►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two main types of secondary structure are the </a:t>
            </a:r>
            <a:r>
              <a:rPr lang="el-GR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-helix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and the </a:t>
            </a:r>
            <a:r>
              <a:rPr lang="el-GR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-sheet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80975" indent="-180975">
              <a:lnSpc>
                <a:spcPct val="100000"/>
              </a:lnSpc>
              <a:buNone/>
            </a:pP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► The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α-helix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is a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common motif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the secondary structure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proteins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and is a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right hand-helix conformation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in which every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backbone N-H group hydrogen bonds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to the backbone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C=O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group of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the amino acid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located four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residues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earlier along the protein sequence. </a:t>
            </a:r>
          </a:p>
          <a:p>
            <a:pPr marL="180975" indent="-180975">
              <a:lnSpc>
                <a:spcPct val="100000"/>
              </a:lnSpc>
              <a:buNone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► The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β-sheet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(also 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β-pleated sheet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 is a common motif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regular protein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  <a:hlinkClick r:id="rId2" tooltip="Protein secondary structure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secondary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structure.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β-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sheets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consist of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β-strands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connected laterally by at least two or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three backbone hydrogen bonds,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forming a generally twisted, pleated sheet. A β-strand is a stretch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of polypeptide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chain typically 3 to 10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amino acids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long with backbone in an extended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conformation. </a:t>
            </a:r>
            <a:endParaRPr lang="en-US" altLang="ko-KR" sz="16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0" y="1"/>
            <a:ext cx="12192000" cy="723811"/>
          </a:xfrm>
          <a:prstGeom prst="rect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8" name="직사각형 27"/>
          <p:cNvSpPr/>
          <p:nvPr/>
        </p:nvSpPr>
        <p:spPr>
          <a:xfrm>
            <a:off x="4521586" y="112745"/>
            <a:ext cx="31450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erdana" panose="020B0604030504040204" pitchFamily="34" charset="0"/>
              </a:rPr>
              <a:t>Secondary structure</a:t>
            </a:r>
            <a:endParaRPr lang="en-US" altLang="ko-KR" sz="2400" b="1" dirty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Verdana" panose="020B0604030504040204" pitchFamily="34" charset="0"/>
            </a:endParaRPr>
          </a:p>
        </p:txBody>
      </p:sp>
      <p:sp>
        <p:nvSpPr>
          <p:cNvPr id="33" name="TextBox 9"/>
          <p:cNvSpPr txBox="1">
            <a:spLocks noChangeArrowheads="1"/>
          </p:cNvSpPr>
          <p:nvPr/>
        </p:nvSpPr>
        <p:spPr bwMode="auto">
          <a:xfrm>
            <a:off x="9195926" y="4243448"/>
            <a:ext cx="1493999" cy="256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ts val="2000"/>
              </a:lnSpc>
            </a:pPr>
            <a:r>
              <a:rPr lang="el-GR" sz="1600" b="1" dirty="0" smtClean="0">
                <a:solidFill>
                  <a:srgbClr val="003399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β</a:t>
            </a:r>
            <a:r>
              <a:rPr lang="en-US" sz="1600" b="1" dirty="0" smtClean="0">
                <a:solidFill>
                  <a:srgbClr val="003399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-pleated </a:t>
            </a:r>
            <a:r>
              <a:rPr lang="en-US" sz="1600" b="1" dirty="0">
                <a:solidFill>
                  <a:srgbClr val="003399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sheet</a:t>
            </a:r>
          </a:p>
        </p:txBody>
      </p:sp>
      <p:grpSp>
        <p:nvGrpSpPr>
          <p:cNvPr id="86" name="그룹 85"/>
          <p:cNvGrpSpPr/>
          <p:nvPr/>
        </p:nvGrpSpPr>
        <p:grpSpPr>
          <a:xfrm>
            <a:off x="7785885" y="4606827"/>
            <a:ext cx="3952517" cy="1987877"/>
            <a:chOff x="7785885" y="4606827"/>
            <a:chExt cx="3952517" cy="1987877"/>
          </a:xfrm>
        </p:grpSpPr>
        <p:sp>
          <p:nvSpPr>
            <p:cNvPr id="7" name="직사각형 6"/>
            <p:cNvSpPr/>
            <p:nvPr/>
          </p:nvSpPr>
          <p:spPr>
            <a:xfrm>
              <a:off x="7785885" y="4606827"/>
              <a:ext cx="3952517" cy="19878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Picture 3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891" r="75856" b="12172"/>
            <a:stretch/>
          </p:blipFill>
          <p:spPr>
            <a:xfrm>
              <a:off x="7810633" y="4606827"/>
              <a:ext cx="2683849" cy="1987877"/>
            </a:xfrm>
            <a:prstGeom prst="rect">
              <a:avLst/>
            </a:prstGeom>
          </p:spPr>
        </p:pic>
        <p:sp>
          <p:nvSpPr>
            <p:cNvPr id="31" name="TextBox 30"/>
            <p:cNvSpPr txBox="1">
              <a:spLocks noChangeArrowheads="1"/>
            </p:cNvSpPr>
            <p:nvPr/>
          </p:nvSpPr>
          <p:spPr bwMode="auto">
            <a:xfrm>
              <a:off x="10622124" y="4784541"/>
              <a:ext cx="698596" cy="291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2000"/>
                </a:lnSpc>
              </a:pPr>
              <a:r>
                <a:rPr lang="el-GR" sz="1200" b="1" dirty="0">
                  <a:solidFill>
                    <a:srgbClr val="000000"/>
                  </a:solidFill>
                  <a:latin typeface="Arial" panose="020B0604020202020204" pitchFamily="34" charset="0"/>
                  <a:ea typeface="ＭＳ Ｐゴシック" charset="0"/>
                  <a:cs typeface="Arial" panose="020B0604020202020204" pitchFamily="34" charset="0"/>
                </a:rPr>
                <a:t>β</a:t>
              </a:r>
              <a:r>
                <a:rPr lang="en-US" sz="1200" b="1" dirty="0">
                  <a:solidFill>
                    <a:srgbClr val="000000"/>
                  </a:solidFill>
                  <a:latin typeface="Arial" panose="020B0604020202020204" pitchFamily="34" charset="0"/>
                  <a:ea typeface="ＭＳ Ｐゴシック" charset="0"/>
                  <a:cs typeface="Arial" panose="020B0604020202020204" pitchFamily="34" charset="0"/>
                </a:rPr>
                <a:t> strand </a:t>
              </a:r>
            </a:p>
          </p:txBody>
        </p:sp>
        <p:sp>
          <p:nvSpPr>
            <p:cNvPr id="32" name="TextBox 31"/>
            <p:cNvSpPr txBox="1">
              <a:spLocks noChangeArrowheads="1"/>
            </p:cNvSpPr>
            <p:nvPr/>
          </p:nvSpPr>
          <p:spPr bwMode="auto">
            <a:xfrm>
              <a:off x="10445826" y="5550033"/>
              <a:ext cx="1292576" cy="291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2000"/>
                </a:lnSpc>
              </a:pPr>
              <a:r>
                <a:rPr lang="en-US" sz="1200" b="1" dirty="0" smtClean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Hydrogen bond</a:t>
              </a:r>
              <a:endParaRPr lang="en-US" sz="1200" b="1" dirty="0">
                <a:solidFill>
                  <a:srgbClr val="000000"/>
                </a:solidFill>
                <a:latin typeface="Arial"/>
                <a:ea typeface="ＭＳ Ｐゴシック" charset="0"/>
              </a:endParaRPr>
            </a:p>
          </p:txBody>
        </p:sp>
        <p:sp>
          <p:nvSpPr>
            <p:cNvPr id="35" name="Freeform 30"/>
            <p:cNvSpPr/>
            <p:nvPr/>
          </p:nvSpPr>
          <p:spPr>
            <a:xfrm>
              <a:off x="10388467" y="4899572"/>
              <a:ext cx="170211" cy="44542"/>
            </a:xfrm>
            <a:custGeom>
              <a:avLst/>
              <a:gdLst>
                <a:gd name="connsiteX0" fmla="*/ 227215 w 236740"/>
                <a:gd name="connsiteY0" fmla="*/ 9525 h 38100"/>
                <a:gd name="connsiteX1" fmla="*/ 9525 w 236740"/>
                <a:gd name="connsiteY1" fmla="*/ 9525 h 381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236740" h="38100">
                  <a:moveTo>
                    <a:pt x="227215" y="9525"/>
                  </a:moveTo>
                  <a:lnTo>
                    <a:pt x="9525" y="9525"/>
                  </a:lnTo>
                </a:path>
              </a:pathLst>
            </a:cu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srgbClr val="000000"/>
                </a:solidFill>
              </a:endParaRPr>
            </a:p>
          </p:txBody>
        </p:sp>
        <p:sp>
          <p:nvSpPr>
            <p:cNvPr id="36" name="Freeform 3"/>
            <p:cNvSpPr/>
            <p:nvPr/>
          </p:nvSpPr>
          <p:spPr>
            <a:xfrm>
              <a:off x="10212587" y="5809797"/>
              <a:ext cx="233239" cy="152329"/>
            </a:xfrm>
            <a:custGeom>
              <a:avLst/>
              <a:gdLst>
                <a:gd name="connsiteX0" fmla="*/ 362445 w 371970"/>
                <a:gd name="connsiteY0" fmla="*/ 9525 h 237286"/>
                <a:gd name="connsiteX1" fmla="*/ 9525 w 371970"/>
                <a:gd name="connsiteY1" fmla="*/ 227761 h 237286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371970" h="237286">
                  <a:moveTo>
                    <a:pt x="362445" y="9525"/>
                  </a:moveTo>
                  <a:lnTo>
                    <a:pt x="9525" y="227761"/>
                  </a:lnTo>
                </a:path>
              </a:pathLst>
            </a:cu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srgbClr val="000000"/>
                </a:solidFill>
              </a:endParaRPr>
            </a:p>
          </p:txBody>
        </p:sp>
        <p:sp>
          <p:nvSpPr>
            <p:cNvPr id="3" name="타원 2"/>
            <p:cNvSpPr/>
            <p:nvPr/>
          </p:nvSpPr>
          <p:spPr>
            <a:xfrm>
              <a:off x="8228195" y="4935433"/>
              <a:ext cx="136410" cy="140292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8665303" y="4836455"/>
              <a:ext cx="136410" cy="140292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9110434" y="4935440"/>
              <a:ext cx="136410" cy="140292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9551558" y="4836452"/>
              <a:ext cx="136410" cy="140292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004706" y="4935441"/>
              <a:ext cx="136410" cy="140292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8224188" y="5492216"/>
              <a:ext cx="136410" cy="140292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8673326" y="5591206"/>
              <a:ext cx="136410" cy="140292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9110437" y="5492223"/>
              <a:ext cx="136410" cy="140292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/>
            <p:nvPr/>
          </p:nvSpPr>
          <p:spPr>
            <a:xfrm>
              <a:off x="9555570" y="5591199"/>
              <a:ext cx="136410" cy="140292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10000699" y="5492225"/>
              <a:ext cx="136410" cy="140292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8228201" y="6234597"/>
              <a:ext cx="136410" cy="140292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8665310" y="6135620"/>
              <a:ext cx="136410" cy="140292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9114451" y="6234604"/>
              <a:ext cx="136410" cy="140292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9547554" y="6135613"/>
              <a:ext cx="136410" cy="140292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>
              <a:off x="10004713" y="6234606"/>
              <a:ext cx="136410" cy="140292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461549" y="4598431"/>
            <a:ext cx="7070451" cy="1997934"/>
            <a:chOff x="461549" y="4598431"/>
            <a:chExt cx="7070451" cy="1997934"/>
          </a:xfrm>
        </p:grpSpPr>
        <p:sp>
          <p:nvSpPr>
            <p:cNvPr id="4" name="직사각형 3"/>
            <p:cNvSpPr/>
            <p:nvPr/>
          </p:nvSpPr>
          <p:spPr>
            <a:xfrm>
              <a:off x="4307056" y="4598431"/>
              <a:ext cx="3224944" cy="19979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Picture 3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57" t="17532" r="65208" b="58347"/>
            <a:stretch/>
          </p:blipFill>
          <p:spPr>
            <a:xfrm>
              <a:off x="4303807" y="4741313"/>
              <a:ext cx="3228193" cy="1441874"/>
            </a:xfrm>
            <a:prstGeom prst="rect">
              <a:avLst/>
            </a:prstGeom>
          </p:spPr>
        </p:pic>
        <p:sp>
          <p:nvSpPr>
            <p:cNvPr id="6" name="TextBox 5"/>
            <p:cNvSpPr txBox="1">
              <a:spLocks noChangeArrowheads="1"/>
            </p:cNvSpPr>
            <p:nvPr/>
          </p:nvSpPr>
          <p:spPr bwMode="auto">
            <a:xfrm>
              <a:off x="5898538" y="6230134"/>
              <a:ext cx="1388999" cy="364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2000"/>
                </a:lnSpc>
              </a:pPr>
              <a:r>
                <a:rPr lang="en-US" sz="12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Hydrogen bond</a:t>
              </a:r>
            </a:p>
          </p:txBody>
        </p:sp>
        <p:sp>
          <p:nvSpPr>
            <p:cNvPr id="19" name="Freeform 3"/>
            <p:cNvSpPr/>
            <p:nvPr/>
          </p:nvSpPr>
          <p:spPr>
            <a:xfrm>
              <a:off x="6579321" y="5777699"/>
              <a:ext cx="56355" cy="394347"/>
            </a:xfrm>
            <a:custGeom>
              <a:avLst/>
              <a:gdLst>
                <a:gd name="connsiteX0" fmla="*/ 9525 w 38100"/>
                <a:gd name="connsiteY0" fmla="*/ 238200 h 247726"/>
                <a:gd name="connsiteX1" fmla="*/ 9525 w 38100"/>
                <a:gd name="connsiteY1" fmla="*/ 9525 h 247726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38100" h="247726">
                  <a:moveTo>
                    <a:pt x="9525" y="238200"/>
                  </a:moveTo>
                  <a:lnTo>
                    <a:pt x="9525" y="9525"/>
                  </a:lnTo>
                </a:path>
              </a:pathLst>
            </a:cu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srgbClr val="000000"/>
                </a:solidFill>
              </a:endParaRPr>
            </a:p>
          </p:txBody>
        </p:sp>
        <p:sp>
          <p:nvSpPr>
            <p:cNvPr id="47" name="타원 46"/>
            <p:cNvSpPr/>
            <p:nvPr/>
          </p:nvSpPr>
          <p:spPr>
            <a:xfrm>
              <a:off x="4682578" y="5016125"/>
              <a:ext cx="137469" cy="164362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4945265" y="5852052"/>
              <a:ext cx="137469" cy="164362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/>
            <p:cNvSpPr/>
            <p:nvPr/>
          </p:nvSpPr>
          <p:spPr>
            <a:xfrm>
              <a:off x="5232201" y="5682933"/>
              <a:ext cx="137469" cy="164362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/>
            <p:cNvSpPr/>
            <p:nvPr/>
          </p:nvSpPr>
          <p:spPr>
            <a:xfrm>
              <a:off x="5458521" y="4943645"/>
              <a:ext cx="137469" cy="164362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/>
            <p:cNvSpPr/>
            <p:nvPr/>
          </p:nvSpPr>
          <p:spPr>
            <a:xfrm>
              <a:off x="5850526" y="5228736"/>
              <a:ext cx="137469" cy="164362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/>
            <p:cNvSpPr/>
            <p:nvPr/>
          </p:nvSpPr>
          <p:spPr>
            <a:xfrm>
              <a:off x="6016223" y="5847220"/>
              <a:ext cx="137469" cy="164362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/>
            <p:cNvSpPr/>
            <p:nvPr/>
          </p:nvSpPr>
          <p:spPr>
            <a:xfrm>
              <a:off x="6497145" y="4890499"/>
              <a:ext cx="137469" cy="164362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/>
            <p:cNvSpPr/>
            <p:nvPr/>
          </p:nvSpPr>
          <p:spPr>
            <a:xfrm>
              <a:off x="6961893" y="5383359"/>
              <a:ext cx="137469" cy="164362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>
              <a:off x="7034641" y="5885878"/>
              <a:ext cx="137469" cy="164362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>
              <a:off x="7248830" y="5339872"/>
              <a:ext cx="137469" cy="164362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>
              <a:off x="6169793" y="5422014"/>
              <a:ext cx="137469" cy="164362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4" name="그룹 83"/>
            <p:cNvGrpSpPr/>
            <p:nvPr/>
          </p:nvGrpSpPr>
          <p:grpSpPr>
            <a:xfrm>
              <a:off x="461549" y="4599270"/>
              <a:ext cx="3838321" cy="1997095"/>
              <a:chOff x="931817" y="4764739"/>
              <a:chExt cx="3838321" cy="1997095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931817" y="4764739"/>
                <a:ext cx="3838321" cy="199709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9" name="Picture 35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30" t="5976" b="77047"/>
              <a:stretch/>
            </p:blipFill>
            <p:spPr>
              <a:xfrm>
                <a:off x="1079862" y="5394992"/>
                <a:ext cx="2483451" cy="1188622"/>
              </a:xfrm>
              <a:prstGeom prst="rect">
                <a:avLst/>
              </a:prstGeom>
            </p:spPr>
          </p:pic>
          <p:pic>
            <p:nvPicPr>
              <p:cNvPr id="73" name="Picture 35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693" t="5976" r="9487" b="77047"/>
              <a:stretch/>
            </p:blipFill>
            <p:spPr>
              <a:xfrm>
                <a:off x="3203660" y="5408010"/>
                <a:ext cx="1566478" cy="1188622"/>
              </a:xfrm>
              <a:prstGeom prst="rect">
                <a:avLst/>
              </a:prstGeom>
            </p:spPr>
          </p:pic>
          <p:pic>
            <p:nvPicPr>
              <p:cNvPr id="79" name="Picture 35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713" t="5976" r="24580" b="77047"/>
              <a:stretch/>
            </p:blipFill>
            <p:spPr>
              <a:xfrm>
                <a:off x="931817" y="5391682"/>
                <a:ext cx="239769" cy="1188622"/>
              </a:xfrm>
              <a:prstGeom prst="rect">
                <a:avLst/>
              </a:prstGeom>
            </p:spPr>
          </p:pic>
          <p:sp>
            <p:nvSpPr>
              <p:cNvPr id="74" name="타원 73"/>
              <p:cNvSpPr/>
              <p:nvPr/>
            </p:nvSpPr>
            <p:spPr>
              <a:xfrm>
                <a:off x="1183697" y="5945298"/>
                <a:ext cx="206372" cy="254525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타원 74"/>
              <p:cNvSpPr/>
              <p:nvPr/>
            </p:nvSpPr>
            <p:spPr>
              <a:xfrm>
                <a:off x="2700937" y="5951946"/>
                <a:ext cx="206372" cy="254525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타원 75"/>
              <p:cNvSpPr/>
              <p:nvPr/>
            </p:nvSpPr>
            <p:spPr>
              <a:xfrm>
                <a:off x="3473863" y="5772556"/>
                <a:ext cx="206372" cy="254525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타원 76"/>
              <p:cNvSpPr/>
              <p:nvPr/>
            </p:nvSpPr>
            <p:spPr>
              <a:xfrm>
                <a:off x="4246794" y="5965227"/>
                <a:ext cx="206372" cy="254525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타원 79"/>
              <p:cNvSpPr/>
              <p:nvPr/>
            </p:nvSpPr>
            <p:spPr>
              <a:xfrm>
                <a:off x="1928279" y="5775481"/>
                <a:ext cx="206372" cy="254525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원호 14"/>
              <p:cNvSpPr/>
              <p:nvPr/>
            </p:nvSpPr>
            <p:spPr>
              <a:xfrm>
                <a:off x="1533206" y="5138757"/>
                <a:ext cx="2570128" cy="747227"/>
              </a:xfrm>
              <a:prstGeom prst="arc">
                <a:avLst>
                  <a:gd name="adj1" fmla="val 10935727"/>
                  <a:gd name="adj2" fmla="val 21497013"/>
                </a:avLst>
              </a:prstGeom>
              <a:ln w="38100">
                <a:solidFill>
                  <a:srgbClr val="FF00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TextBox 80"/>
              <p:cNvSpPr txBox="1">
                <a:spLocks noChangeArrowheads="1"/>
              </p:cNvSpPr>
              <p:nvPr/>
            </p:nvSpPr>
            <p:spPr bwMode="auto">
              <a:xfrm>
                <a:off x="2229027" y="4807299"/>
                <a:ext cx="1185028" cy="256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lnSpc>
                    <a:spcPts val="2000"/>
                  </a:lnSpc>
                </a:pPr>
                <a:r>
                  <a:rPr lang="en-US" sz="1200" b="1" dirty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Hydrogen bond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6347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/>
          <p:cNvSpPr/>
          <p:nvPr/>
        </p:nvSpPr>
        <p:spPr>
          <a:xfrm>
            <a:off x="0" y="739756"/>
            <a:ext cx="12192000" cy="61217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TextBox 4"/>
          <p:cNvSpPr txBox="1">
            <a:spLocks noChangeArrowheads="1"/>
          </p:cNvSpPr>
          <p:nvPr/>
        </p:nvSpPr>
        <p:spPr bwMode="auto">
          <a:xfrm>
            <a:off x="3406705" y="1282842"/>
            <a:ext cx="811119" cy="256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ts val="2000"/>
              </a:lnSpc>
            </a:pPr>
            <a:r>
              <a:rPr lang="el-GR" sz="2000" b="1" dirty="0">
                <a:solidFill>
                  <a:srgbClr val="003399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α</a:t>
            </a:r>
            <a:r>
              <a:rPr lang="en-US" sz="2000" b="1" dirty="0">
                <a:solidFill>
                  <a:srgbClr val="003399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helix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0" y="1"/>
            <a:ext cx="12192000" cy="723811"/>
          </a:xfrm>
          <a:prstGeom prst="rect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8" name="직사각형 27"/>
          <p:cNvSpPr/>
          <p:nvPr/>
        </p:nvSpPr>
        <p:spPr>
          <a:xfrm>
            <a:off x="4521586" y="112745"/>
            <a:ext cx="31450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erdana" panose="020B0604030504040204" pitchFamily="34" charset="0"/>
              </a:rPr>
              <a:t>Secondary structure</a:t>
            </a:r>
            <a:endParaRPr lang="en-US" altLang="ko-KR" sz="2400" b="1" dirty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Verdana" panose="020B0604030504040204" pitchFamily="34" charset="0"/>
            </a:endParaRPr>
          </a:p>
        </p:txBody>
      </p:sp>
      <p:sp>
        <p:nvSpPr>
          <p:cNvPr id="33" name="TextBox 9"/>
          <p:cNvSpPr txBox="1">
            <a:spLocks noChangeArrowheads="1"/>
          </p:cNvSpPr>
          <p:nvPr/>
        </p:nvSpPr>
        <p:spPr bwMode="auto">
          <a:xfrm>
            <a:off x="7921681" y="1282842"/>
            <a:ext cx="1865895" cy="256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ts val="2000"/>
              </a:lnSpc>
            </a:pPr>
            <a:r>
              <a:rPr lang="el-GR" sz="2000" b="1" dirty="0">
                <a:solidFill>
                  <a:srgbClr val="003399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β </a:t>
            </a:r>
            <a:r>
              <a:rPr lang="en-US" sz="2000" b="1" dirty="0">
                <a:solidFill>
                  <a:srgbClr val="003399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pleated sheet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015" y="1870391"/>
            <a:ext cx="4106787" cy="41067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629" y="1871865"/>
            <a:ext cx="2812868" cy="410678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866" y="1884038"/>
            <a:ext cx="1770166" cy="410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7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-1868" y="744896"/>
            <a:ext cx="12192000" cy="61217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53682" y="918588"/>
            <a:ext cx="11507638" cy="2475332"/>
          </a:xfrm>
        </p:spPr>
        <p:txBody>
          <a:bodyPr>
            <a:noAutofit/>
          </a:bodyPr>
          <a:lstStyle/>
          <a:p>
            <a:pPr marL="180975" indent="-180975">
              <a:lnSpc>
                <a:spcPct val="100000"/>
              </a:lnSpc>
              <a:buNone/>
            </a:pP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► 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Tertiary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structure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he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overall three-dimensional shape of a protein molecule is the tertiary structure. </a:t>
            </a:r>
            <a:endParaRPr lang="en-US" altLang="ko-KR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0975" indent="-180975">
              <a:lnSpc>
                <a:spcPct val="100000"/>
              </a:lnSpc>
              <a:buNone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►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protein molecule will bend and twist in such a way as to achieve maximum stability or lowest energy state. </a:t>
            </a:r>
            <a:endParaRPr lang="en-US" altLang="ko-KR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0975" indent="-180975">
              <a:lnSpc>
                <a:spcPct val="100000"/>
              </a:lnSpc>
              <a:buNone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►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Although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the three-dimensional shape of a protein may seem irregular and random, it is fashioned by many stabilizing forces due to bonding interactions 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between the side-chain groups of the amino acids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80975" indent="-180975">
              <a:lnSpc>
                <a:spcPct val="100000"/>
              </a:lnSpc>
              <a:buNone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►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Under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physiologic conditions, the 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hydrophobic side-chains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of neutral, non-polar amino acids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tend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to be buried on the interior of the protein molecule, thereby shielding them from the aqueous medium. The alkyl groups of alanine, valine, leucine and isoleucine often form 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hydrophobic interactions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between one another, while aromatic groups such as those of phenylalanine and tyrosine often stack together. </a:t>
            </a:r>
            <a:endParaRPr lang="en-US" altLang="ko-KR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1"/>
            <a:ext cx="12192000" cy="723811"/>
          </a:xfrm>
          <a:prstGeom prst="rect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직사각형 16"/>
          <p:cNvSpPr/>
          <p:nvPr/>
        </p:nvSpPr>
        <p:spPr>
          <a:xfrm>
            <a:off x="4727572" y="112745"/>
            <a:ext cx="27331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erdana" panose="020B0604030504040204" pitchFamily="34" charset="0"/>
              </a:rPr>
              <a:t>Tertiary structure</a:t>
            </a:r>
            <a:endParaRPr lang="en-US" altLang="ko-KR" sz="2400" b="1" dirty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Verdana" panose="020B060403050404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52672" y="3415003"/>
            <a:ext cx="7963192" cy="29944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indent="-180975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► Acidic or basic amino acid side-chains will generally be exposed on the surface of the protein as they are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hydrophilic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80975" indent="-180975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► The formation of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disulfide bridges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by oxidation of the sulfhydryl groups on cysteine is an important aspect of the stabilization of protein tertiary structure, allowing different parts of the protein chain to be held together covalently. </a:t>
            </a:r>
          </a:p>
          <a:p>
            <a:pPr marL="180975" indent="-180975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► Additionally,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hydrogen bonds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may form between different side-chain groups. These hydrogen bonds can bring together two parts of a chain that are some distance away in terms of sequence. </a:t>
            </a:r>
          </a:p>
          <a:p>
            <a:pPr marL="180975" indent="-180975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► Salt bridges,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ionic interactions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between positively and negatively charged sites on amino acid side chains, also help to stabilize the tertiary structure of a protein.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8548777" y="3439013"/>
            <a:ext cx="3472637" cy="3327505"/>
            <a:chOff x="8548777" y="3439013"/>
            <a:chExt cx="3472637" cy="332750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162" b="25324"/>
            <a:stretch/>
          </p:blipFill>
          <p:spPr>
            <a:xfrm>
              <a:off x="8548777" y="3439013"/>
              <a:ext cx="3472637" cy="3327505"/>
            </a:xfrm>
            <a:prstGeom prst="rect">
              <a:avLst/>
            </a:prstGeom>
          </p:spPr>
        </p:pic>
        <p:sp>
          <p:nvSpPr>
            <p:cNvPr id="9" name="TextBox 4"/>
            <p:cNvSpPr txBox="1">
              <a:spLocks noChangeArrowheads="1"/>
            </p:cNvSpPr>
            <p:nvPr/>
          </p:nvSpPr>
          <p:spPr bwMode="auto">
            <a:xfrm>
              <a:off x="9117434" y="6389133"/>
              <a:ext cx="2471831" cy="239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>
                <a:lnSpc>
                  <a:spcPts val="2000"/>
                </a:lnSpc>
              </a:pPr>
              <a:r>
                <a:rPr lang="en-US" sz="1600" dirty="0" smtClean="0">
                  <a:solidFill>
                    <a:srgbClr val="003399"/>
                  </a:solidFill>
                  <a:latin typeface="Arial" panose="020B0604020202020204" pitchFamily="34" charset="0"/>
                  <a:ea typeface="ＭＳ Ｐゴシック" charset="0"/>
                  <a:cs typeface="Arial" panose="020B0604020202020204" pitchFamily="34" charset="0"/>
                </a:rPr>
                <a:t>Protein in aqueous solution</a:t>
              </a:r>
              <a:endParaRPr lang="en-US" sz="1600" dirty="0">
                <a:solidFill>
                  <a:srgbClr val="003399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 flipV="1">
              <a:off x="9229593" y="4213274"/>
              <a:ext cx="43799" cy="769488"/>
            </a:xfrm>
            <a:prstGeom prst="line">
              <a:avLst/>
            </a:prstGeom>
            <a:ln>
              <a:solidFill>
                <a:srgbClr val="00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 flipV="1">
              <a:off x="10532853" y="4009216"/>
              <a:ext cx="261712" cy="761191"/>
            </a:xfrm>
            <a:prstGeom prst="line">
              <a:avLst/>
            </a:prstGeom>
            <a:ln>
              <a:solidFill>
                <a:srgbClr val="00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4"/>
            <p:cNvSpPr txBox="1">
              <a:spLocks noChangeArrowheads="1"/>
            </p:cNvSpPr>
            <p:nvPr/>
          </p:nvSpPr>
          <p:spPr bwMode="auto">
            <a:xfrm>
              <a:off x="8674742" y="3952962"/>
              <a:ext cx="1362552" cy="227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>
                <a:lnSpc>
                  <a:spcPts val="2000"/>
                </a:lnSpc>
              </a:pPr>
              <a:r>
                <a:rPr lang="en-US" sz="1200" b="1" dirty="0" smtClean="0">
                  <a:solidFill>
                    <a:srgbClr val="003399"/>
                  </a:solidFill>
                  <a:latin typeface="Arial" panose="020B0604020202020204" pitchFamily="34" charset="0"/>
                  <a:ea typeface="ＭＳ Ｐゴシック" charset="0"/>
                  <a:cs typeface="Arial" panose="020B0604020202020204" pitchFamily="34" charset="0"/>
                </a:rPr>
                <a:t>Hydrophilic region</a:t>
              </a:r>
              <a:endParaRPr lang="en-US" sz="1200" b="1" dirty="0">
                <a:solidFill>
                  <a:srgbClr val="003399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4"/>
            <p:cNvSpPr txBox="1">
              <a:spLocks noChangeArrowheads="1"/>
            </p:cNvSpPr>
            <p:nvPr/>
          </p:nvSpPr>
          <p:spPr bwMode="auto">
            <a:xfrm>
              <a:off x="10233339" y="3715212"/>
              <a:ext cx="1465145" cy="227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>
                <a:lnSpc>
                  <a:spcPts val="2000"/>
                </a:lnSpc>
              </a:pPr>
              <a:r>
                <a:rPr lang="en-US" sz="1200" b="1" dirty="0" smtClean="0">
                  <a:solidFill>
                    <a:srgbClr val="003399"/>
                  </a:solidFill>
                  <a:latin typeface="Arial" panose="020B0604020202020204" pitchFamily="34" charset="0"/>
                  <a:ea typeface="ＭＳ Ｐゴシック" charset="0"/>
                  <a:cs typeface="Arial" panose="020B0604020202020204" pitchFamily="34" charset="0"/>
                </a:rPr>
                <a:t>Hydrophobic region</a:t>
              </a:r>
              <a:endParaRPr lang="en-US" sz="1200" b="1" dirty="0">
                <a:solidFill>
                  <a:srgbClr val="003399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9553756" y="4230526"/>
              <a:ext cx="180000" cy="180000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8996680" y="4721441"/>
              <a:ext cx="180000" cy="180000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8906680" y="5323908"/>
              <a:ext cx="180000" cy="180000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9013766" y="5770376"/>
              <a:ext cx="180000" cy="180000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8719235" y="4950273"/>
              <a:ext cx="180000" cy="180000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10252184" y="4068493"/>
              <a:ext cx="180000" cy="180000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11167284" y="4230526"/>
              <a:ext cx="180000" cy="180000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11410976" y="4643065"/>
              <a:ext cx="180000" cy="180000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11637898" y="5084452"/>
              <a:ext cx="180000" cy="180000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10466304" y="6028378"/>
              <a:ext cx="180000" cy="180000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10850184" y="5676004"/>
              <a:ext cx="180000" cy="180000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11347955" y="5543763"/>
              <a:ext cx="180000" cy="180000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9816235" y="6028378"/>
              <a:ext cx="180000" cy="180000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9330280" y="4463065"/>
              <a:ext cx="180000" cy="180000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11051499" y="5416652"/>
              <a:ext cx="180000" cy="180000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9294570" y="5957928"/>
              <a:ext cx="180000" cy="180000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4"/>
            <p:cNvSpPr txBox="1">
              <a:spLocks noChangeArrowheads="1"/>
            </p:cNvSpPr>
            <p:nvPr/>
          </p:nvSpPr>
          <p:spPr bwMode="auto">
            <a:xfrm>
              <a:off x="11311925" y="5736907"/>
              <a:ext cx="288541" cy="227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>
                <a:lnSpc>
                  <a:spcPts val="2000"/>
                </a:lnSpc>
              </a:pPr>
              <a:r>
                <a:rPr lang="en-US" sz="1200" b="1" dirty="0" smtClean="0">
                  <a:solidFill>
                    <a:srgbClr val="008000"/>
                  </a:solidFill>
                  <a:latin typeface="Arial" panose="020B0604020202020204" pitchFamily="34" charset="0"/>
                  <a:ea typeface="ＭＳ Ｐゴシック" charset="0"/>
                  <a:cs typeface="Arial" panose="020B0604020202020204" pitchFamily="34" charset="0"/>
                </a:rPr>
                <a:t>H</a:t>
              </a:r>
              <a:r>
                <a:rPr lang="en-US" sz="1200" b="1" baseline="-25000" dirty="0" smtClean="0">
                  <a:solidFill>
                    <a:srgbClr val="008000"/>
                  </a:solidFill>
                  <a:latin typeface="Arial" panose="020B0604020202020204" pitchFamily="34" charset="0"/>
                  <a:ea typeface="ＭＳ Ｐゴシック" charset="0"/>
                  <a:cs typeface="Arial" panose="020B0604020202020204" pitchFamily="34" charset="0"/>
                </a:rPr>
                <a:t>2</a:t>
              </a:r>
              <a:r>
                <a:rPr lang="en-US" sz="1200" b="1" dirty="0" smtClean="0">
                  <a:solidFill>
                    <a:srgbClr val="008000"/>
                  </a:solidFill>
                  <a:latin typeface="Arial" panose="020B0604020202020204" pitchFamily="34" charset="0"/>
                  <a:ea typeface="ＭＳ Ｐゴシック" charset="0"/>
                  <a:cs typeface="Arial" panose="020B0604020202020204" pitchFamily="34" charset="0"/>
                </a:rPr>
                <a:t>O</a:t>
              </a:r>
              <a:endParaRPr lang="en-US" sz="1200" b="1" dirty="0">
                <a:solidFill>
                  <a:srgbClr val="00800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028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0" y="739756"/>
            <a:ext cx="12192000" cy="61217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직사각형 15"/>
          <p:cNvSpPr/>
          <p:nvPr/>
        </p:nvSpPr>
        <p:spPr>
          <a:xfrm>
            <a:off x="0" y="1"/>
            <a:ext cx="12192000" cy="723811"/>
          </a:xfrm>
          <a:prstGeom prst="rect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직사각형 16"/>
          <p:cNvSpPr/>
          <p:nvPr/>
        </p:nvSpPr>
        <p:spPr>
          <a:xfrm>
            <a:off x="4727572" y="112745"/>
            <a:ext cx="27331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erdana" panose="020B0604030504040204" pitchFamily="34" charset="0"/>
              </a:rPr>
              <a:t>Tertiary structure</a:t>
            </a:r>
            <a:endParaRPr lang="en-US" altLang="ko-KR" sz="2400" b="1" dirty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Verdana" panose="020B0604030504040204" pitchFamily="34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26307" y="1994468"/>
            <a:ext cx="4624252" cy="3152503"/>
            <a:chOff x="566057" y="1881049"/>
            <a:chExt cx="4624252" cy="3152503"/>
          </a:xfrm>
        </p:grpSpPr>
        <p:sp>
          <p:nvSpPr>
            <p:cNvPr id="3" name="직사각형 2"/>
            <p:cNvSpPr/>
            <p:nvPr/>
          </p:nvSpPr>
          <p:spPr>
            <a:xfrm>
              <a:off x="566057" y="1881049"/>
              <a:ext cx="4624252" cy="31525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" name="그룹 38"/>
            <p:cNvGrpSpPr/>
            <p:nvPr/>
          </p:nvGrpSpPr>
          <p:grpSpPr>
            <a:xfrm>
              <a:off x="713226" y="2058034"/>
              <a:ext cx="4374565" cy="2764954"/>
              <a:chOff x="-5572073" y="1695400"/>
              <a:chExt cx="5933231" cy="3602736"/>
            </a:xfrm>
          </p:grpSpPr>
          <p:pic>
            <p:nvPicPr>
              <p:cNvPr id="19" name="Picture 36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100" b="4058"/>
              <a:stretch/>
            </p:blipFill>
            <p:spPr>
              <a:xfrm>
                <a:off x="-5572073" y="1695400"/>
                <a:ext cx="5888596" cy="3602736"/>
              </a:xfrm>
              <a:prstGeom prst="rect">
                <a:avLst/>
              </a:prstGeom>
            </p:spPr>
          </p:pic>
          <p:sp>
            <p:nvSpPr>
              <p:cNvPr id="20" name="TextBox 2"/>
              <p:cNvSpPr txBox="1">
                <a:spLocks noChangeArrowheads="1"/>
              </p:cNvSpPr>
              <p:nvPr/>
            </p:nvSpPr>
            <p:spPr bwMode="auto">
              <a:xfrm>
                <a:off x="-5219112" y="1855614"/>
                <a:ext cx="2389609" cy="2807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/>
                <a:r>
                  <a:rPr lang="en-US" sz="1400" b="1" dirty="0" smtClean="0">
                    <a:solidFill>
                      <a:srgbClr val="003399"/>
                    </a:solidFill>
                    <a:latin typeface="Arial" panose="020B0604020202020204" pitchFamily="34" charset="0"/>
                    <a:ea typeface="ＭＳ Ｐゴシック" charset="0"/>
                    <a:cs typeface="Arial" panose="020B0604020202020204" pitchFamily="34" charset="0"/>
                  </a:rPr>
                  <a:t>Secondary Structure</a:t>
                </a:r>
                <a:endParaRPr lang="en-US" sz="1400" b="1" dirty="0">
                  <a:solidFill>
                    <a:srgbClr val="003399"/>
                  </a:solidFill>
                  <a:latin typeface="Arial" panose="020B0604020202020204" pitchFamily="34" charset="0"/>
                  <a:ea typeface="ＭＳ Ｐゴシック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TextBox 20"/>
              <p:cNvSpPr txBox="1">
                <a:spLocks noChangeArrowheads="1"/>
              </p:cNvSpPr>
              <p:nvPr/>
            </p:nvSpPr>
            <p:spPr bwMode="auto">
              <a:xfrm>
                <a:off x="-2447281" y="2738196"/>
                <a:ext cx="663118" cy="334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lnSpc>
                    <a:spcPts val="2000"/>
                  </a:lnSpc>
                </a:pPr>
                <a:r>
                  <a:rPr lang="el-GR" sz="12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charset="0"/>
                    <a:cs typeface="Arial" panose="020B0604020202020204" pitchFamily="34" charset="0"/>
                  </a:rPr>
                  <a:t>α</a:t>
                </a:r>
                <a:r>
                  <a:rPr lang="en-US" sz="12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charset="0"/>
                    <a:cs typeface="Arial" panose="020B0604020202020204" pitchFamily="34" charset="0"/>
                  </a:rPr>
                  <a:t> helix</a:t>
                </a:r>
              </a:p>
            </p:txBody>
          </p:sp>
          <p:sp>
            <p:nvSpPr>
              <p:cNvPr id="22" name="TextBox 21"/>
              <p:cNvSpPr txBox="1">
                <a:spLocks noChangeArrowheads="1"/>
              </p:cNvSpPr>
              <p:nvPr/>
            </p:nvSpPr>
            <p:spPr bwMode="auto">
              <a:xfrm>
                <a:off x="-4181626" y="3233370"/>
                <a:ext cx="1545826" cy="334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lnSpc>
                    <a:spcPts val="2000"/>
                  </a:lnSpc>
                </a:pPr>
                <a:r>
                  <a:rPr lang="en-US" sz="12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charset="0"/>
                    <a:cs typeface="Arial" panose="020B0604020202020204" pitchFamily="34" charset="0"/>
                  </a:rPr>
                  <a:t>Hydrogen bond</a:t>
                </a:r>
              </a:p>
            </p:txBody>
          </p:sp>
          <p:sp>
            <p:nvSpPr>
              <p:cNvPr id="23" name="TextBox 22"/>
              <p:cNvSpPr txBox="1">
                <a:spLocks noChangeArrowheads="1"/>
              </p:cNvSpPr>
              <p:nvPr/>
            </p:nvSpPr>
            <p:spPr bwMode="auto">
              <a:xfrm>
                <a:off x="-3338675" y="3652469"/>
                <a:ext cx="882707" cy="334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lnSpc>
                    <a:spcPts val="2000"/>
                  </a:lnSpc>
                </a:pPr>
                <a:r>
                  <a:rPr lang="el-GR" sz="12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charset="0"/>
                    <a:cs typeface="Arial" panose="020B0604020202020204" pitchFamily="34" charset="0"/>
                  </a:rPr>
                  <a:t>β</a:t>
                </a:r>
                <a:r>
                  <a:rPr lang="en-US" sz="12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charset="0"/>
                    <a:cs typeface="Arial" panose="020B0604020202020204" pitchFamily="34" charset="0"/>
                  </a:rPr>
                  <a:t> strand </a:t>
                </a:r>
              </a:p>
            </p:txBody>
          </p:sp>
          <p:sp>
            <p:nvSpPr>
              <p:cNvPr id="24" name="TextBox 23"/>
              <p:cNvSpPr txBox="1">
                <a:spLocks noChangeArrowheads="1"/>
              </p:cNvSpPr>
              <p:nvPr/>
            </p:nvSpPr>
            <p:spPr bwMode="auto">
              <a:xfrm>
                <a:off x="-3324376" y="4141421"/>
                <a:ext cx="974021" cy="481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2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charset="0"/>
                    <a:cs typeface="Arial" panose="020B0604020202020204" pitchFamily="34" charset="0"/>
                  </a:rPr>
                  <a:t>Hydrogen</a:t>
                </a:r>
              </a:p>
              <a:p>
                <a:r>
                  <a:rPr lang="en-US" sz="12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charset="0"/>
                    <a:cs typeface="Arial" panose="020B0604020202020204" pitchFamily="34" charset="0"/>
                  </a:rPr>
                  <a:t>bond</a:t>
                </a:r>
              </a:p>
            </p:txBody>
          </p:sp>
          <p:sp>
            <p:nvSpPr>
              <p:cNvPr id="25" name="TextBox 11"/>
              <p:cNvSpPr txBox="1">
                <a:spLocks noChangeArrowheads="1"/>
              </p:cNvSpPr>
              <p:nvPr/>
            </p:nvSpPr>
            <p:spPr bwMode="auto">
              <a:xfrm>
                <a:off x="-1876976" y="1849140"/>
                <a:ext cx="2028131" cy="2807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/>
                <a:r>
                  <a:rPr lang="en-US" sz="1400" b="1" dirty="0" smtClean="0">
                    <a:solidFill>
                      <a:srgbClr val="003399"/>
                    </a:solidFill>
                    <a:latin typeface="Arial" panose="020B0604020202020204" pitchFamily="34" charset="0"/>
                    <a:ea typeface="ＭＳ Ｐゴシック" charset="0"/>
                    <a:cs typeface="Arial" panose="020B0604020202020204" pitchFamily="34" charset="0"/>
                  </a:rPr>
                  <a:t>Tertiary Structure</a:t>
                </a:r>
                <a:endParaRPr lang="en-US" sz="1400" b="1" dirty="0">
                  <a:solidFill>
                    <a:srgbClr val="003399"/>
                  </a:solidFill>
                  <a:latin typeface="Arial" panose="020B0604020202020204" pitchFamily="34" charset="0"/>
                  <a:ea typeface="ＭＳ Ｐゴシック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TextBox 15"/>
              <p:cNvSpPr txBox="1">
                <a:spLocks noChangeArrowheads="1"/>
              </p:cNvSpPr>
              <p:nvPr/>
            </p:nvSpPr>
            <p:spPr bwMode="auto">
              <a:xfrm>
                <a:off x="-1885905" y="3454033"/>
                <a:ext cx="928366" cy="481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r"/>
                <a:r>
                  <a:rPr lang="el-GR" sz="12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charset="0"/>
                    <a:cs typeface="Arial" panose="020B0604020202020204" pitchFamily="34" charset="0"/>
                  </a:rPr>
                  <a:t>β</a:t>
                </a:r>
                <a:r>
                  <a:rPr lang="en-US" sz="12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charset="0"/>
                    <a:cs typeface="Arial" panose="020B0604020202020204" pitchFamily="34" charset="0"/>
                  </a:rPr>
                  <a:t>-pleated</a:t>
                </a:r>
                <a:endParaRPr lang="en-US" sz="1200" b="1" dirty="0">
                  <a:solidFill>
                    <a:srgbClr val="000000"/>
                  </a:solidFill>
                  <a:latin typeface="Arial" panose="020B0604020202020204" pitchFamily="34" charset="0"/>
                  <a:ea typeface="ＭＳ Ｐゴシック" charset="0"/>
                  <a:cs typeface="Arial" panose="020B0604020202020204" pitchFamily="34" charset="0"/>
                </a:endParaRPr>
              </a:p>
              <a:p>
                <a:pPr algn="r"/>
                <a:r>
                  <a:rPr lang="en-US" sz="12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charset="0"/>
                    <a:cs typeface="Arial" panose="020B0604020202020204" pitchFamily="34" charset="0"/>
                  </a:rPr>
                  <a:t>sheet</a:t>
                </a:r>
              </a:p>
            </p:txBody>
          </p:sp>
          <p:sp>
            <p:nvSpPr>
              <p:cNvPr id="29" name="TextBox 19"/>
              <p:cNvSpPr txBox="1">
                <a:spLocks noChangeArrowheads="1"/>
              </p:cNvSpPr>
              <p:nvPr/>
            </p:nvSpPr>
            <p:spPr bwMode="auto">
              <a:xfrm>
                <a:off x="-1625755" y="4217068"/>
                <a:ext cx="1986913" cy="481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/>
                <a:r>
                  <a:rPr lang="en-US" sz="12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charset="0"/>
                    <a:cs typeface="Arial" panose="020B0604020202020204" pitchFamily="34" charset="0"/>
                  </a:rPr>
                  <a:t>Single polypeptide subunit</a:t>
                </a:r>
                <a:endParaRPr lang="en-US" sz="1200" b="1" dirty="0">
                  <a:solidFill>
                    <a:srgbClr val="000000"/>
                  </a:solidFill>
                  <a:latin typeface="Arial" panose="020B0604020202020204" pitchFamily="34" charset="0"/>
                  <a:ea typeface="ＭＳ Ｐゴシック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TextBox 9"/>
              <p:cNvSpPr txBox="1">
                <a:spLocks noChangeArrowheads="1"/>
              </p:cNvSpPr>
              <p:nvPr/>
            </p:nvSpPr>
            <p:spPr bwMode="auto">
              <a:xfrm>
                <a:off x="-5321932" y="5003560"/>
                <a:ext cx="1589309" cy="2406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l-GR" sz="12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charset="0"/>
                    <a:cs typeface="Arial" panose="020B0604020202020204" pitchFamily="34" charset="0"/>
                  </a:rPr>
                  <a:t>β</a:t>
                </a:r>
                <a:r>
                  <a:rPr lang="en-US" sz="12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charset="0"/>
                    <a:cs typeface="Arial" panose="020B0604020202020204" pitchFamily="34" charset="0"/>
                  </a:rPr>
                  <a:t>-pleated </a:t>
                </a:r>
                <a:r>
                  <a:rPr lang="en-US" sz="12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charset="0"/>
                    <a:cs typeface="Arial" panose="020B0604020202020204" pitchFamily="34" charset="0"/>
                  </a:rPr>
                  <a:t>sheet</a:t>
                </a:r>
              </a:p>
            </p:txBody>
          </p:sp>
          <p:sp>
            <p:nvSpPr>
              <p:cNvPr id="32" name="TextBox 4"/>
              <p:cNvSpPr txBox="1">
                <a:spLocks noChangeArrowheads="1"/>
              </p:cNvSpPr>
              <p:nvPr/>
            </p:nvSpPr>
            <p:spPr bwMode="auto">
              <a:xfrm>
                <a:off x="-5427021" y="2733785"/>
                <a:ext cx="663118" cy="334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lnSpc>
                    <a:spcPts val="2000"/>
                  </a:lnSpc>
                </a:pPr>
                <a:r>
                  <a:rPr lang="el-GR" sz="12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charset="0"/>
                    <a:cs typeface="Arial" panose="020B0604020202020204" pitchFamily="34" charset="0"/>
                  </a:rPr>
                  <a:t>α</a:t>
                </a:r>
                <a:r>
                  <a:rPr lang="en-US" sz="12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charset="0"/>
                    <a:cs typeface="Arial" panose="020B0604020202020204" pitchFamily="34" charset="0"/>
                  </a:rPr>
                  <a:t> helix</a:t>
                </a:r>
              </a:p>
            </p:txBody>
          </p:sp>
          <p:sp>
            <p:nvSpPr>
              <p:cNvPr id="33" name="Freeform 30"/>
              <p:cNvSpPr/>
              <p:nvPr/>
            </p:nvSpPr>
            <p:spPr>
              <a:xfrm>
                <a:off x="-3590036" y="3810681"/>
                <a:ext cx="236740" cy="38100"/>
              </a:xfrm>
              <a:custGeom>
                <a:avLst/>
                <a:gdLst>
                  <a:gd name="connsiteX0" fmla="*/ 227215 w 236740"/>
                  <a:gd name="connsiteY0" fmla="*/ 9525 h 38100"/>
                  <a:gd name="connsiteX1" fmla="*/ 9525 w 236740"/>
                  <a:gd name="connsiteY1" fmla="*/ 9525 h 38100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</a:cxnLst>
                <a:rect l="l" t="t" r="r" b="b"/>
                <a:pathLst>
                  <a:path w="236740" h="38100">
                    <a:moveTo>
                      <a:pt x="227215" y="9525"/>
                    </a:moveTo>
                    <a:lnTo>
                      <a:pt x="9525" y="9525"/>
                    </a:lnTo>
                  </a:path>
                </a:pathLst>
              </a:cu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b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Freeform 3"/>
              <p:cNvSpPr/>
              <p:nvPr/>
            </p:nvSpPr>
            <p:spPr>
              <a:xfrm>
                <a:off x="-3725266" y="4314787"/>
                <a:ext cx="371970" cy="237286"/>
              </a:xfrm>
              <a:custGeom>
                <a:avLst/>
                <a:gdLst>
                  <a:gd name="connsiteX0" fmla="*/ 362445 w 371970"/>
                  <a:gd name="connsiteY0" fmla="*/ 9525 h 237286"/>
                  <a:gd name="connsiteX1" fmla="*/ 9525 w 371970"/>
                  <a:gd name="connsiteY1" fmla="*/ 227761 h 237286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</a:cxnLst>
                <a:rect l="l" t="t" r="r" b="b"/>
                <a:pathLst>
                  <a:path w="371970" h="237286">
                    <a:moveTo>
                      <a:pt x="362445" y="9525"/>
                    </a:moveTo>
                    <a:lnTo>
                      <a:pt x="9525" y="227761"/>
                    </a:lnTo>
                  </a:path>
                </a:pathLst>
              </a:cu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b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Freeform 3"/>
              <p:cNvSpPr/>
              <p:nvPr/>
            </p:nvSpPr>
            <p:spPr>
              <a:xfrm>
                <a:off x="-3242567" y="3004819"/>
                <a:ext cx="38100" cy="247726"/>
              </a:xfrm>
              <a:custGeom>
                <a:avLst/>
                <a:gdLst>
                  <a:gd name="connsiteX0" fmla="*/ 9525 w 38100"/>
                  <a:gd name="connsiteY0" fmla="*/ 238200 h 247726"/>
                  <a:gd name="connsiteX1" fmla="*/ 9525 w 38100"/>
                  <a:gd name="connsiteY1" fmla="*/ 9525 h 247726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</a:cxnLst>
                <a:rect l="l" t="t" r="r" b="b"/>
                <a:pathLst>
                  <a:path w="38100" h="247726">
                    <a:moveTo>
                      <a:pt x="9525" y="238200"/>
                    </a:moveTo>
                    <a:lnTo>
                      <a:pt x="9525" y="9525"/>
                    </a:lnTo>
                  </a:path>
                </a:pathLst>
              </a:cu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b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Freeform 3"/>
              <p:cNvSpPr/>
              <p:nvPr/>
            </p:nvSpPr>
            <p:spPr>
              <a:xfrm>
                <a:off x="-1711608" y="2875587"/>
                <a:ext cx="232397" cy="38100"/>
              </a:xfrm>
              <a:custGeom>
                <a:avLst/>
                <a:gdLst>
                  <a:gd name="connsiteX0" fmla="*/ 9525 w 232397"/>
                  <a:gd name="connsiteY0" fmla="*/ 9525 h 38100"/>
                  <a:gd name="connsiteX1" fmla="*/ 222872 w 232397"/>
                  <a:gd name="connsiteY1" fmla="*/ 9525 h 38100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</a:cxnLst>
                <a:rect l="l" t="t" r="r" b="b"/>
                <a:pathLst>
                  <a:path w="232397" h="38100">
                    <a:moveTo>
                      <a:pt x="9525" y="9525"/>
                    </a:moveTo>
                    <a:lnTo>
                      <a:pt x="222872" y="9525"/>
                    </a:lnTo>
                  </a:path>
                </a:pathLst>
              </a:cu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b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Freeform 3"/>
              <p:cNvSpPr/>
              <p:nvPr/>
            </p:nvSpPr>
            <p:spPr>
              <a:xfrm>
                <a:off x="-922479" y="3515425"/>
                <a:ext cx="293039" cy="122758"/>
              </a:xfrm>
              <a:custGeom>
                <a:avLst/>
                <a:gdLst>
                  <a:gd name="connsiteX0" fmla="*/ 9525 w 293039"/>
                  <a:gd name="connsiteY0" fmla="*/ 113233 h 122758"/>
                  <a:gd name="connsiteX1" fmla="*/ 283514 w 293039"/>
                  <a:gd name="connsiteY1" fmla="*/ 9525 h 122758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</a:cxnLst>
                <a:rect l="l" t="t" r="r" b="b"/>
                <a:pathLst>
                  <a:path w="293039" h="122758">
                    <a:moveTo>
                      <a:pt x="9525" y="113233"/>
                    </a:moveTo>
                    <a:lnTo>
                      <a:pt x="283514" y="9525"/>
                    </a:lnTo>
                  </a:path>
                </a:pathLst>
              </a:cu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b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6" name="그룹 25"/>
          <p:cNvGrpSpPr/>
          <p:nvPr/>
        </p:nvGrpSpPr>
        <p:grpSpPr>
          <a:xfrm>
            <a:off x="6140307" y="1994468"/>
            <a:ext cx="5432866" cy="3156745"/>
            <a:chOff x="6140307" y="1994468"/>
            <a:chExt cx="5432866" cy="3156745"/>
          </a:xfrm>
        </p:grpSpPr>
        <p:grpSp>
          <p:nvGrpSpPr>
            <p:cNvPr id="18" name="그룹 17"/>
            <p:cNvGrpSpPr/>
            <p:nvPr/>
          </p:nvGrpSpPr>
          <p:grpSpPr>
            <a:xfrm>
              <a:off x="6140307" y="1994468"/>
              <a:ext cx="5432866" cy="3156745"/>
              <a:chOff x="6436917" y="1994468"/>
              <a:chExt cx="5432866" cy="3156745"/>
            </a:xfrm>
          </p:grpSpPr>
          <p:sp>
            <p:nvSpPr>
              <p:cNvPr id="36" name="직사각형 35"/>
              <p:cNvSpPr/>
              <p:nvPr/>
            </p:nvSpPr>
            <p:spPr>
              <a:xfrm>
                <a:off x="6436917" y="1998710"/>
                <a:ext cx="5432866" cy="31525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5" name="그룹 14"/>
              <p:cNvGrpSpPr/>
              <p:nvPr/>
            </p:nvGrpSpPr>
            <p:grpSpPr>
              <a:xfrm>
                <a:off x="6497516" y="1994468"/>
                <a:ext cx="5205471" cy="3155502"/>
                <a:chOff x="1839957" y="4544568"/>
                <a:chExt cx="8912175" cy="5084064"/>
              </a:xfrm>
            </p:grpSpPr>
            <p:pic>
              <p:nvPicPr>
                <p:cNvPr id="2" name="Picture 1"/>
                <p:cNvPicPr>
                  <a:picLocks noChangeAspect="1"/>
                </p:cNvPicPr>
                <p:nvPr/>
              </p:nvPicPr>
              <p:blipFill>
                <a:blip r:embed="rId3" r:link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2910"/>
                <a:stretch>
                  <a:fillRect/>
                </a:stretch>
              </p:blipFill>
              <p:spPr>
                <a:xfrm>
                  <a:off x="1839957" y="4544568"/>
                  <a:ext cx="8546592" cy="5084064"/>
                </a:xfrm>
                <a:prstGeom prst="rect">
                  <a:avLst/>
                </a:prstGeom>
              </p:spPr>
            </p:pic>
            <p:sp>
              <p:nvSpPr>
                <p:cNvPr id="4" name="TextBox 12"/>
                <p:cNvSpPr txBox="1">
                  <a:spLocks noChangeArrowheads="1"/>
                </p:cNvSpPr>
                <p:nvPr/>
              </p:nvSpPr>
              <p:spPr bwMode="auto">
                <a:xfrm>
                  <a:off x="4298209" y="5474006"/>
                  <a:ext cx="1229521" cy="5950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r>
                    <a:rPr lang="en-US" sz="1200" b="1" dirty="0">
                      <a:solidFill>
                        <a:srgbClr val="000000"/>
                      </a:solidFill>
                      <a:latin typeface="Arial"/>
                      <a:ea typeface="ＭＳ Ｐゴシック" charset="0"/>
                    </a:rPr>
                    <a:t>Hydrogen</a:t>
                  </a:r>
                </a:p>
                <a:p>
                  <a:r>
                    <a:rPr lang="en-US" sz="1200" b="1" dirty="0">
                      <a:solidFill>
                        <a:srgbClr val="000000"/>
                      </a:solidFill>
                      <a:latin typeface="Arial"/>
                      <a:ea typeface="ＭＳ Ｐゴシック" charset="0"/>
                    </a:rPr>
                    <a:t>bond</a:t>
                  </a:r>
                </a:p>
              </p:txBody>
            </p:sp>
            <p:sp>
              <p:nvSpPr>
                <p:cNvPr id="5" name="TextBox 26"/>
                <p:cNvSpPr txBox="1">
                  <a:spLocks noChangeArrowheads="1"/>
                </p:cNvSpPr>
                <p:nvPr/>
              </p:nvSpPr>
              <p:spPr bwMode="auto">
                <a:xfrm>
                  <a:off x="8715738" y="5548339"/>
                  <a:ext cx="2036394" cy="119011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r>
                    <a:rPr lang="en-US" sz="1200" b="1" dirty="0">
                      <a:solidFill>
                        <a:srgbClr val="000000"/>
                      </a:solidFill>
                      <a:latin typeface="Arial"/>
                      <a:ea typeface="ＭＳ Ｐゴシック" charset="0"/>
                    </a:rPr>
                    <a:t>Hydrophobic</a:t>
                  </a:r>
                </a:p>
                <a:p>
                  <a:r>
                    <a:rPr lang="en-US" sz="1200" b="1" dirty="0">
                      <a:solidFill>
                        <a:srgbClr val="000000"/>
                      </a:solidFill>
                      <a:latin typeface="Arial"/>
                      <a:ea typeface="ＭＳ Ｐゴシック" charset="0"/>
                    </a:rPr>
                    <a:t>interactions and</a:t>
                  </a:r>
                </a:p>
                <a:p>
                  <a:r>
                    <a:rPr lang="en-US" sz="1200" b="1" dirty="0">
                      <a:solidFill>
                        <a:srgbClr val="000000"/>
                      </a:solidFill>
                      <a:latin typeface="Arial"/>
                      <a:ea typeface="ＭＳ Ｐゴシック" charset="0"/>
                    </a:rPr>
                    <a:t>van der Waals</a:t>
                  </a:r>
                </a:p>
                <a:p>
                  <a:r>
                    <a:rPr lang="en-US" sz="1200" b="1" dirty="0">
                      <a:solidFill>
                        <a:srgbClr val="000000"/>
                      </a:solidFill>
                      <a:latin typeface="Arial"/>
                      <a:ea typeface="ＭＳ Ｐゴシック" charset="0"/>
                    </a:rPr>
                    <a:t>interactions</a:t>
                  </a:r>
                </a:p>
              </p:txBody>
            </p:sp>
            <p:sp>
              <p:nvSpPr>
                <p:cNvPr id="6" name="TextBox 30"/>
                <p:cNvSpPr txBox="1">
                  <a:spLocks noChangeArrowheads="1"/>
                </p:cNvSpPr>
                <p:nvPr/>
              </p:nvSpPr>
              <p:spPr bwMode="auto">
                <a:xfrm>
                  <a:off x="3251571" y="7221069"/>
                  <a:ext cx="1114253" cy="5950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r>
                    <a:rPr lang="en-US" sz="1200" b="1" dirty="0">
                      <a:solidFill>
                        <a:srgbClr val="000000"/>
                      </a:solidFill>
                      <a:latin typeface="Arial"/>
                      <a:ea typeface="ＭＳ Ｐゴシック" charset="0"/>
                    </a:rPr>
                    <a:t>Disulfide</a:t>
                  </a:r>
                </a:p>
                <a:p>
                  <a:r>
                    <a:rPr lang="en-US" sz="1200" b="1" dirty="0">
                      <a:solidFill>
                        <a:srgbClr val="000000"/>
                      </a:solidFill>
                      <a:latin typeface="Arial"/>
                      <a:ea typeface="ＭＳ Ｐゴシック" charset="0"/>
                    </a:rPr>
                    <a:t>bridge</a:t>
                  </a:r>
                </a:p>
              </p:txBody>
            </p:sp>
            <p:sp>
              <p:nvSpPr>
                <p:cNvPr id="7" name="TextBox 32"/>
                <p:cNvSpPr txBox="1">
                  <a:spLocks noChangeArrowheads="1"/>
                </p:cNvSpPr>
                <p:nvPr/>
              </p:nvSpPr>
              <p:spPr bwMode="auto">
                <a:xfrm>
                  <a:off x="1942276" y="8506749"/>
                  <a:ext cx="1495735" cy="5950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r>
                    <a:rPr lang="en-US" sz="1200" b="1" dirty="0">
                      <a:solidFill>
                        <a:srgbClr val="000000"/>
                      </a:solidFill>
                      <a:latin typeface="Arial"/>
                      <a:ea typeface="ＭＳ Ｐゴシック" charset="0"/>
                    </a:rPr>
                    <a:t>Polypeptide</a:t>
                  </a:r>
                </a:p>
                <a:p>
                  <a:r>
                    <a:rPr lang="en-US" sz="1200" b="1" dirty="0">
                      <a:solidFill>
                        <a:srgbClr val="000000"/>
                      </a:solidFill>
                      <a:latin typeface="Arial"/>
                      <a:ea typeface="ＭＳ Ｐゴシック" charset="0"/>
                    </a:rPr>
                    <a:t>backbone</a:t>
                  </a:r>
                </a:p>
              </p:txBody>
            </p:sp>
            <p:sp>
              <p:nvSpPr>
                <p:cNvPr id="8" name="TextBox 34"/>
                <p:cNvSpPr txBox="1">
                  <a:spLocks noChangeArrowheads="1"/>
                </p:cNvSpPr>
                <p:nvPr/>
              </p:nvSpPr>
              <p:spPr bwMode="auto">
                <a:xfrm>
                  <a:off x="8838573" y="7467525"/>
                  <a:ext cx="1339299" cy="4132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lnSpc>
                      <a:spcPts val="2000"/>
                    </a:lnSpc>
                  </a:pPr>
                  <a:r>
                    <a:rPr lang="en-US" sz="1200" b="1" dirty="0">
                      <a:solidFill>
                        <a:srgbClr val="000000"/>
                      </a:solidFill>
                      <a:latin typeface="Arial"/>
                      <a:ea typeface="ＭＳ Ｐゴシック" charset="0"/>
                    </a:rPr>
                    <a:t>Ionic bond</a:t>
                  </a:r>
                </a:p>
              </p:txBody>
            </p:sp>
            <p:sp>
              <p:nvSpPr>
                <p:cNvPr id="9" name="Freeform 10"/>
                <p:cNvSpPr/>
                <p:nvPr/>
              </p:nvSpPr>
              <p:spPr>
                <a:xfrm>
                  <a:off x="3630771" y="5662005"/>
                  <a:ext cx="543941" cy="38100"/>
                </a:xfrm>
                <a:custGeom>
                  <a:avLst/>
                  <a:gdLst>
                    <a:gd name="connsiteX0" fmla="*/ 534416 w 543941"/>
                    <a:gd name="connsiteY0" fmla="*/ 9525 h 38100"/>
                    <a:gd name="connsiteX1" fmla="*/ 9525 w 543941"/>
                    <a:gd name="connsiteY1" fmla="*/ 9525 h 38100"/>
                  </a:gdLst>
                  <a:ahLst/>
                  <a:cxnLst>
                    <a:cxn ang="0">
                      <a:pos x="connsiteX0" y="connsiteY0"/>
                    </a:cxn>
                    <a:cxn ang="1">
                      <a:pos x="connsiteX1" y="connsiteY1"/>
                    </a:cxn>
                  </a:cxnLst>
                  <a:rect l="l" t="t" r="r" b="b"/>
                  <a:pathLst>
                    <a:path w="543941" h="38100">
                      <a:moveTo>
                        <a:pt x="534416" y="9525"/>
                      </a:moveTo>
                      <a:lnTo>
                        <a:pt x="9525" y="9525"/>
                      </a:lnTo>
                    </a:path>
                  </a:pathLst>
                </a:cu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" name="Freeform 3"/>
                <p:cNvSpPr/>
                <p:nvPr/>
              </p:nvSpPr>
              <p:spPr>
                <a:xfrm>
                  <a:off x="6812904" y="6054540"/>
                  <a:ext cx="1864918" cy="38100"/>
                </a:xfrm>
                <a:custGeom>
                  <a:avLst/>
                  <a:gdLst>
                    <a:gd name="connsiteX0" fmla="*/ 1855393 w 1864918"/>
                    <a:gd name="connsiteY0" fmla="*/ 9525 h 38100"/>
                    <a:gd name="connsiteX1" fmla="*/ 9525 w 1864918"/>
                    <a:gd name="connsiteY1" fmla="*/ 9525 h 38100"/>
                  </a:gdLst>
                  <a:ahLst/>
                  <a:cxnLst>
                    <a:cxn ang="0">
                      <a:pos x="connsiteX0" y="connsiteY0"/>
                    </a:cxn>
                    <a:cxn ang="1">
                      <a:pos x="connsiteX1" y="connsiteY1"/>
                    </a:cxn>
                  </a:cxnLst>
                  <a:rect l="l" t="t" r="r" b="b"/>
                  <a:pathLst>
                    <a:path w="1864918" h="38100">
                      <a:moveTo>
                        <a:pt x="1855393" y="9525"/>
                      </a:moveTo>
                      <a:lnTo>
                        <a:pt x="9525" y="9525"/>
                      </a:lnTo>
                    </a:path>
                  </a:pathLst>
                </a:cu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" name="Freeform 3"/>
                <p:cNvSpPr/>
                <p:nvPr/>
              </p:nvSpPr>
              <p:spPr>
                <a:xfrm>
                  <a:off x="7764858" y="7677590"/>
                  <a:ext cx="912964" cy="38100"/>
                </a:xfrm>
                <a:custGeom>
                  <a:avLst/>
                  <a:gdLst>
                    <a:gd name="connsiteX0" fmla="*/ 903439 w 912964"/>
                    <a:gd name="connsiteY0" fmla="*/ 9525 h 38100"/>
                    <a:gd name="connsiteX1" fmla="*/ 9525 w 912964"/>
                    <a:gd name="connsiteY1" fmla="*/ 9525 h 38100"/>
                  </a:gdLst>
                  <a:ahLst/>
                  <a:cxnLst>
                    <a:cxn ang="0">
                      <a:pos x="connsiteX0" y="connsiteY0"/>
                    </a:cxn>
                    <a:cxn ang="1">
                      <a:pos x="connsiteX1" y="connsiteY1"/>
                    </a:cxn>
                  </a:cxnLst>
                  <a:rect l="l" t="t" r="r" b="b"/>
                  <a:pathLst>
                    <a:path w="912964" h="38100">
                      <a:moveTo>
                        <a:pt x="903439" y="9525"/>
                      </a:moveTo>
                      <a:lnTo>
                        <a:pt x="9525" y="9525"/>
                      </a:lnTo>
                    </a:path>
                  </a:pathLst>
                </a:cu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" name="Freeform 3"/>
                <p:cNvSpPr/>
                <p:nvPr/>
              </p:nvSpPr>
              <p:spPr>
                <a:xfrm>
                  <a:off x="4128154" y="7636043"/>
                  <a:ext cx="714298" cy="38100"/>
                </a:xfrm>
                <a:custGeom>
                  <a:avLst/>
                  <a:gdLst>
                    <a:gd name="connsiteX0" fmla="*/ 704773 w 714298"/>
                    <a:gd name="connsiteY0" fmla="*/ 9525 h 38100"/>
                    <a:gd name="connsiteX1" fmla="*/ 9525 w 714298"/>
                    <a:gd name="connsiteY1" fmla="*/ 9525 h 38100"/>
                  </a:gdLst>
                  <a:ahLst/>
                  <a:cxnLst>
                    <a:cxn ang="0">
                      <a:pos x="connsiteX0" y="connsiteY0"/>
                    </a:cxn>
                    <a:cxn ang="1">
                      <a:pos x="connsiteX1" y="connsiteY1"/>
                    </a:cxn>
                  </a:cxnLst>
                  <a:rect l="l" t="t" r="r" b="b"/>
                  <a:pathLst>
                    <a:path w="714298" h="38100">
                      <a:moveTo>
                        <a:pt x="704773" y="9525"/>
                      </a:moveTo>
                      <a:lnTo>
                        <a:pt x="9525" y="9525"/>
                      </a:lnTo>
                    </a:path>
                  </a:pathLst>
                </a:cu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" name="Freeform 3"/>
                <p:cNvSpPr/>
                <p:nvPr/>
              </p:nvSpPr>
              <p:spPr>
                <a:xfrm>
                  <a:off x="3142959" y="8185367"/>
                  <a:ext cx="590105" cy="278460"/>
                </a:xfrm>
                <a:custGeom>
                  <a:avLst/>
                  <a:gdLst>
                    <a:gd name="connsiteX0" fmla="*/ 580580 w 590105"/>
                    <a:gd name="connsiteY0" fmla="*/ 9525 h 278460"/>
                    <a:gd name="connsiteX1" fmla="*/ 9525 w 590105"/>
                    <a:gd name="connsiteY1" fmla="*/ 268935 h 278460"/>
                  </a:gdLst>
                  <a:ahLst/>
                  <a:cxnLst>
                    <a:cxn ang="0">
                      <a:pos x="connsiteX0" y="connsiteY0"/>
                    </a:cxn>
                    <a:cxn ang="1">
                      <a:pos x="connsiteX1" y="connsiteY1"/>
                    </a:cxn>
                  </a:cxnLst>
                  <a:rect l="l" t="t" r="r" b="b"/>
                  <a:pathLst>
                    <a:path w="590105" h="278460">
                      <a:moveTo>
                        <a:pt x="580580" y="9525"/>
                      </a:moveTo>
                      <a:lnTo>
                        <a:pt x="9525" y="268935"/>
                      </a:lnTo>
                    </a:path>
                  </a:pathLst>
                </a:cu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 b="1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41" name="TextBox 179"/>
            <p:cNvSpPr txBox="1">
              <a:spLocks noChangeArrowheads="1"/>
            </p:cNvSpPr>
            <p:nvPr/>
          </p:nvSpPr>
          <p:spPr bwMode="auto">
            <a:xfrm>
              <a:off x="6572440" y="2320220"/>
              <a:ext cx="3895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/>
              <a:r>
                <a:rPr lang="en-US" sz="1000" b="1" dirty="0" smtClean="0">
                  <a:solidFill>
                    <a:srgbClr val="003399"/>
                  </a:solidFill>
                  <a:latin typeface="Arial"/>
                  <a:ea typeface="ＭＳ Ｐゴシック" charset="0"/>
                </a:rPr>
                <a:t>Serine</a:t>
              </a:r>
              <a:endParaRPr lang="en-US" sz="1000" b="1" dirty="0">
                <a:solidFill>
                  <a:srgbClr val="003399"/>
                </a:solidFill>
                <a:latin typeface="Arial"/>
                <a:ea typeface="ＭＳ Ｐゴシック" charset="0"/>
              </a:endParaRPr>
            </a:p>
          </p:txBody>
        </p:sp>
        <p:sp>
          <p:nvSpPr>
            <p:cNvPr id="42" name="TextBox 187"/>
            <p:cNvSpPr txBox="1">
              <a:spLocks noChangeArrowheads="1"/>
            </p:cNvSpPr>
            <p:nvPr/>
          </p:nvSpPr>
          <p:spPr bwMode="auto">
            <a:xfrm>
              <a:off x="6186263" y="2923311"/>
              <a:ext cx="695703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/>
              <a:r>
                <a:rPr lang="en-US" sz="1000" b="1" dirty="0" smtClean="0">
                  <a:solidFill>
                    <a:srgbClr val="003399"/>
                  </a:solidFill>
                  <a:latin typeface="Arial"/>
                  <a:ea typeface="ＭＳ Ｐゴシック" charset="0"/>
                </a:rPr>
                <a:t>Asparagine</a:t>
              </a:r>
              <a:endParaRPr lang="en-US" sz="1000" b="1" dirty="0">
                <a:solidFill>
                  <a:srgbClr val="003399"/>
                </a:solidFill>
                <a:latin typeface="Arial"/>
                <a:ea typeface="ＭＳ Ｐゴシック" charset="0"/>
              </a:endParaRPr>
            </a:p>
          </p:txBody>
        </p:sp>
        <p:sp>
          <p:nvSpPr>
            <p:cNvPr id="43" name="TextBox 65"/>
            <p:cNvSpPr txBox="1">
              <a:spLocks noChangeArrowheads="1"/>
            </p:cNvSpPr>
            <p:nvPr/>
          </p:nvSpPr>
          <p:spPr bwMode="auto">
            <a:xfrm>
              <a:off x="9131175" y="2634725"/>
              <a:ext cx="375103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/>
              <a:r>
                <a:rPr lang="en-US" sz="1000" b="1" dirty="0" smtClean="0">
                  <a:solidFill>
                    <a:srgbClr val="003399"/>
                  </a:solidFill>
                  <a:latin typeface="Arial"/>
                  <a:ea typeface="ＭＳ Ｐゴシック" charset="0"/>
                </a:rPr>
                <a:t>Valine</a:t>
              </a:r>
              <a:endParaRPr lang="en-US" sz="1000" b="1" dirty="0">
                <a:solidFill>
                  <a:srgbClr val="003399"/>
                </a:solidFill>
                <a:latin typeface="Arial"/>
                <a:ea typeface="ＭＳ Ｐゴシック" charset="0"/>
              </a:endParaRPr>
            </a:p>
          </p:txBody>
        </p:sp>
        <p:sp>
          <p:nvSpPr>
            <p:cNvPr id="44" name="TextBox 65"/>
            <p:cNvSpPr txBox="1">
              <a:spLocks noChangeArrowheads="1"/>
            </p:cNvSpPr>
            <p:nvPr/>
          </p:nvSpPr>
          <p:spPr bwMode="auto">
            <a:xfrm>
              <a:off x="9135528" y="3022258"/>
              <a:ext cx="375103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/>
              <a:r>
                <a:rPr lang="en-US" sz="1000" b="1" dirty="0" smtClean="0">
                  <a:solidFill>
                    <a:srgbClr val="003399"/>
                  </a:solidFill>
                  <a:latin typeface="Arial"/>
                  <a:ea typeface="ＭＳ Ｐゴシック" charset="0"/>
                </a:rPr>
                <a:t>Valine</a:t>
              </a:r>
              <a:endParaRPr lang="en-US" sz="1000" b="1" dirty="0">
                <a:solidFill>
                  <a:srgbClr val="003399"/>
                </a:solidFill>
                <a:latin typeface="Arial"/>
                <a:ea typeface="ＭＳ Ｐゴシック" charset="0"/>
              </a:endParaRPr>
            </a:p>
          </p:txBody>
        </p:sp>
        <p:sp>
          <p:nvSpPr>
            <p:cNvPr id="45" name="TextBox 263"/>
            <p:cNvSpPr txBox="1">
              <a:spLocks noChangeArrowheads="1"/>
            </p:cNvSpPr>
            <p:nvPr/>
          </p:nvSpPr>
          <p:spPr bwMode="auto">
            <a:xfrm>
              <a:off x="9756480" y="3585516"/>
              <a:ext cx="8015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/>
              <a:r>
                <a:rPr lang="en-US" sz="1000" b="1" dirty="0" smtClean="0">
                  <a:solidFill>
                    <a:srgbClr val="003399"/>
                  </a:solidFill>
                  <a:latin typeface="Arial"/>
                  <a:ea typeface="ＭＳ Ｐゴシック" charset="0"/>
                </a:rPr>
                <a:t>Aspartic acid</a:t>
              </a:r>
              <a:endParaRPr lang="en-US" sz="1000" b="1" dirty="0">
                <a:solidFill>
                  <a:srgbClr val="003399"/>
                </a:solidFill>
                <a:latin typeface="Arial"/>
                <a:ea typeface="ＭＳ Ｐゴシック" charset="0"/>
              </a:endParaRPr>
            </a:p>
          </p:txBody>
        </p:sp>
        <p:sp>
          <p:nvSpPr>
            <p:cNvPr id="46" name="TextBox 267"/>
            <p:cNvSpPr txBox="1">
              <a:spLocks noChangeArrowheads="1"/>
            </p:cNvSpPr>
            <p:nvPr/>
          </p:nvSpPr>
          <p:spPr bwMode="auto">
            <a:xfrm>
              <a:off x="9753273" y="4340601"/>
              <a:ext cx="40395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/>
              <a:r>
                <a:rPr lang="en-US" sz="1000" b="1" dirty="0" smtClean="0">
                  <a:solidFill>
                    <a:srgbClr val="003399"/>
                  </a:solidFill>
                  <a:latin typeface="Arial"/>
                  <a:ea typeface="ＭＳ Ｐゴシック" charset="0"/>
                </a:rPr>
                <a:t>Lysine</a:t>
              </a:r>
              <a:endParaRPr lang="en-US" sz="1000" b="1" dirty="0">
                <a:solidFill>
                  <a:srgbClr val="003399"/>
                </a:solidFill>
                <a:latin typeface="Arial"/>
                <a:ea typeface="ＭＳ Ｐゴシック" charset="0"/>
              </a:endParaRPr>
            </a:p>
          </p:txBody>
        </p:sp>
        <p:sp>
          <p:nvSpPr>
            <p:cNvPr id="47" name="TextBox 183"/>
            <p:cNvSpPr txBox="1">
              <a:spLocks noChangeArrowheads="1"/>
            </p:cNvSpPr>
            <p:nvPr/>
          </p:nvSpPr>
          <p:spPr bwMode="auto">
            <a:xfrm>
              <a:off x="8247580" y="3608263"/>
              <a:ext cx="603285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/>
              <a:r>
                <a:rPr lang="en-US" sz="1000" b="1" dirty="0" smtClean="0">
                  <a:solidFill>
                    <a:srgbClr val="003399"/>
                  </a:solidFill>
                  <a:latin typeface="Arial"/>
                  <a:ea typeface="ＭＳ Ｐゴシック" charset="0"/>
                </a:rPr>
                <a:t>Cysteine</a:t>
              </a:r>
              <a:endParaRPr lang="en-US" sz="1000" b="1" dirty="0">
                <a:solidFill>
                  <a:srgbClr val="003399"/>
                </a:solidFill>
                <a:latin typeface="Arial"/>
                <a:ea typeface="ＭＳ Ｐゴシック" charset="0"/>
              </a:endParaRPr>
            </a:p>
          </p:txBody>
        </p:sp>
        <p:sp>
          <p:nvSpPr>
            <p:cNvPr id="48" name="TextBox 183"/>
            <p:cNvSpPr txBox="1">
              <a:spLocks noChangeArrowheads="1"/>
            </p:cNvSpPr>
            <p:nvPr/>
          </p:nvSpPr>
          <p:spPr bwMode="auto">
            <a:xfrm>
              <a:off x="8251932" y="4074168"/>
              <a:ext cx="603285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/>
              <a:r>
                <a:rPr lang="en-US" sz="1000" b="1" dirty="0" smtClean="0">
                  <a:solidFill>
                    <a:srgbClr val="003399"/>
                  </a:solidFill>
                  <a:latin typeface="Arial"/>
                  <a:ea typeface="ＭＳ Ｐゴシック" charset="0"/>
                </a:rPr>
                <a:t>Cysteine</a:t>
              </a:r>
              <a:endParaRPr lang="en-US" sz="1000" b="1" dirty="0">
                <a:solidFill>
                  <a:srgbClr val="003399"/>
                </a:solidFill>
                <a:latin typeface="Arial"/>
                <a:ea typeface="ＭＳ Ｐゴシック" charset="0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6734413" y="5272306"/>
            <a:ext cx="42210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003399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Chemical bonds involved in </a:t>
            </a:r>
            <a:r>
              <a:rPr lang="en-US" altLang="ko-KR" sz="1600" dirty="0" smtClean="0">
                <a:solidFill>
                  <a:srgbClr val="003399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tertiary structure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24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0" y="739756"/>
            <a:ext cx="12192000" cy="61217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45058" y="914073"/>
            <a:ext cx="11507636" cy="1803247"/>
          </a:xfrm>
        </p:spPr>
        <p:txBody>
          <a:bodyPr>
            <a:noAutofit/>
          </a:bodyPr>
          <a:lstStyle/>
          <a:p>
            <a:pPr marL="180975" indent="-180975">
              <a:lnSpc>
                <a:spcPct val="100000"/>
              </a:lnSpc>
              <a:buNone/>
            </a:pP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► 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Quaternary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structure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is the three-dimensional arrangement of the subunits in a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multisubunit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protein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80975" indent="-180975">
              <a:lnSpc>
                <a:spcPct val="100000"/>
              </a:lnSpc>
              <a:buNone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►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Many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proteins are made up of multiple polypeptide chains, often referred to as protein subunits. These subunits may be the same, as in a homodimer, or different, as in a heterodimer. </a:t>
            </a:r>
            <a:endParaRPr lang="en-US" altLang="ko-KR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0975" indent="-180975">
              <a:lnSpc>
                <a:spcPct val="100000"/>
              </a:lnSpc>
              <a:buNone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►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quaternary structure refers to how these protein subunits interact with each other and arrange themselves to form a larger aggregate protein complex. The final shape of the protein complex is once again stabilized by various interactions, including 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hydrogen-bonding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disulfide-bridges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salt bridges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1"/>
            <a:ext cx="12192000" cy="723811"/>
          </a:xfrm>
          <a:prstGeom prst="rect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직사각형 15"/>
          <p:cNvSpPr/>
          <p:nvPr/>
        </p:nvSpPr>
        <p:spPr>
          <a:xfrm>
            <a:off x="4459361" y="112745"/>
            <a:ext cx="3269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erdana" panose="020B0604030504040204" pitchFamily="34" charset="0"/>
              </a:rPr>
              <a:t>Quaternary structure</a:t>
            </a:r>
            <a:endParaRPr lang="en-US" altLang="ko-KR" sz="2400" b="1" dirty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Verdana" panose="020B0604030504040204" pitchFamily="34" charset="0"/>
            </a:endParaRPr>
          </a:p>
        </p:txBody>
      </p:sp>
      <p:pic>
        <p:nvPicPr>
          <p:cNvPr id="35" name="Picture 1"/>
          <p:cNvPicPr>
            <a:picLocks noChangeAspect="1"/>
          </p:cNvPicPr>
          <p:nvPr/>
        </p:nvPicPr>
        <p:blipFill rotWithShape="1"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4" b="14124"/>
          <a:stretch/>
        </p:blipFill>
        <p:spPr>
          <a:xfrm>
            <a:off x="8126029" y="2954304"/>
            <a:ext cx="3726665" cy="585131"/>
          </a:xfrm>
          <a:prstGeom prst="rect">
            <a:avLst/>
          </a:prstGeom>
        </p:spPr>
      </p:pic>
      <p:sp>
        <p:nvSpPr>
          <p:cNvPr id="36" name="TextBox 2"/>
          <p:cNvSpPr txBox="1">
            <a:spLocks noChangeArrowheads="1"/>
          </p:cNvSpPr>
          <p:nvPr/>
        </p:nvSpPr>
        <p:spPr bwMode="auto">
          <a:xfrm>
            <a:off x="9641677" y="2647333"/>
            <a:ext cx="755015" cy="256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ts val="2000"/>
              </a:lnSpc>
            </a:pPr>
            <a:r>
              <a:rPr lang="en-US" sz="1400" b="1" dirty="0">
                <a:solidFill>
                  <a:srgbClr val="003399"/>
                </a:solidFill>
                <a:latin typeface="Arial"/>
                <a:ea typeface="ＭＳ Ｐゴシック" charset="0"/>
              </a:rPr>
              <a:t>Collagen</a:t>
            </a:r>
          </a:p>
        </p:txBody>
      </p:sp>
      <p:grpSp>
        <p:nvGrpSpPr>
          <p:cNvPr id="50" name="그룹 49"/>
          <p:cNvGrpSpPr/>
          <p:nvPr/>
        </p:nvGrpSpPr>
        <p:grpSpPr>
          <a:xfrm>
            <a:off x="150852" y="2998030"/>
            <a:ext cx="7885568" cy="3239525"/>
            <a:chOff x="416755" y="3111095"/>
            <a:chExt cx="7885568" cy="3239525"/>
          </a:xfrm>
        </p:grpSpPr>
        <p:sp>
          <p:nvSpPr>
            <p:cNvPr id="49" name="직사각형 48"/>
            <p:cNvSpPr/>
            <p:nvPr/>
          </p:nvSpPr>
          <p:spPr>
            <a:xfrm>
              <a:off x="416755" y="3111095"/>
              <a:ext cx="7753868" cy="3238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58421" y="3255610"/>
              <a:ext cx="7843902" cy="3095010"/>
              <a:chOff x="2244089" y="3367753"/>
              <a:chExt cx="7843902" cy="3095010"/>
            </a:xfrm>
          </p:grpSpPr>
          <p:pic>
            <p:nvPicPr>
              <p:cNvPr id="17" name="Picture 3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058"/>
              <a:stretch>
                <a:fillRect/>
              </a:stretch>
            </p:blipFill>
            <p:spPr>
              <a:xfrm>
                <a:off x="2244089" y="3367753"/>
                <a:ext cx="7342138" cy="3095010"/>
              </a:xfrm>
              <a:prstGeom prst="rect">
                <a:avLst/>
              </a:prstGeom>
            </p:spPr>
          </p:pic>
          <p:sp>
            <p:nvSpPr>
              <p:cNvPr id="18" name="TextBox 2"/>
              <p:cNvSpPr txBox="1">
                <a:spLocks noChangeArrowheads="1"/>
              </p:cNvSpPr>
              <p:nvPr/>
            </p:nvSpPr>
            <p:spPr bwMode="auto">
              <a:xfrm>
                <a:off x="2638332" y="3419085"/>
                <a:ext cx="2234593" cy="1717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>
                  <a:lnSpc>
                    <a:spcPts val="1300"/>
                  </a:lnSpc>
                </a:pPr>
                <a:r>
                  <a:rPr lang="en-US" sz="1400" b="1" dirty="0" smtClean="0">
                    <a:solidFill>
                      <a:srgbClr val="003399"/>
                    </a:solidFill>
                    <a:latin typeface="Arial"/>
                    <a:ea typeface="ＭＳ Ｐゴシック" charset="0"/>
                  </a:rPr>
                  <a:t>Secondary Structure</a:t>
                </a:r>
                <a:endParaRPr lang="en-US" sz="1400" b="1" dirty="0">
                  <a:solidFill>
                    <a:srgbClr val="003399"/>
                  </a:solidFill>
                  <a:latin typeface="Arial"/>
                  <a:ea typeface="ＭＳ Ｐゴシック" charset="0"/>
                </a:endParaRPr>
              </a:p>
            </p:txBody>
          </p:sp>
          <p:sp>
            <p:nvSpPr>
              <p:cNvPr id="19" name="TextBox 18"/>
              <p:cNvSpPr txBox="1">
                <a:spLocks noChangeArrowheads="1"/>
              </p:cNvSpPr>
              <p:nvPr/>
            </p:nvSpPr>
            <p:spPr bwMode="auto">
              <a:xfrm>
                <a:off x="5122356" y="4215356"/>
                <a:ext cx="437620" cy="166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lnSpc>
                    <a:spcPts val="1300"/>
                  </a:lnSpc>
                </a:pPr>
                <a:r>
                  <a:rPr lang="el-GR" sz="1100" b="1" dirty="0" smtClean="0">
                    <a:solidFill>
                      <a:srgbClr val="000000"/>
                    </a:solidFill>
                    <a:latin typeface="Times New Roman" pitchFamily="18" charset="0"/>
                    <a:ea typeface="ＭＳ Ｐゴシック" charset="0"/>
                    <a:cs typeface="Times New Roman" pitchFamily="18" charset="0"/>
                  </a:rPr>
                  <a:t>α</a:t>
                </a:r>
                <a:r>
                  <a:rPr lang="en-US" sz="1100" b="1" dirty="0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 helix</a:t>
                </a:r>
                <a:endParaRPr lang="en-US" sz="1100" b="1" dirty="0">
                  <a:solidFill>
                    <a:srgbClr val="000000"/>
                  </a:solidFill>
                  <a:latin typeface="Arial"/>
                  <a:ea typeface="ＭＳ Ｐゴシック" charset="0"/>
                </a:endParaRPr>
              </a:p>
            </p:txBody>
          </p:sp>
          <p:sp>
            <p:nvSpPr>
              <p:cNvPr id="20" name="TextBox 19"/>
              <p:cNvSpPr txBox="1">
                <a:spLocks noChangeArrowheads="1"/>
              </p:cNvSpPr>
              <p:nvPr/>
            </p:nvSpPr>
            <p:spPr bwMode="auto">
              <a:xfrm>
                <a:off x="3332253" y="4705497"/>
                <a:ext cx="1045158" cy="166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lnSpc>
                    <a:spcPts val="1300"/>
                  </a:lnSpc>
                </a:pPr>
                <a:r>
                  <a:rPr lang="en-US" sz="1100" b="1" dirty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Hydrogen bond</a:t>
                </a:r>
              </a:p>
            </p:txBody>
          </p:sp>
          <p:sp>
            <p:nvSpPr>
              <p:cNvPr id="21" name="TextBox 20"/>
              <p:cNvSpPr txBox="1">
                <a:spLocks noChangeArrowheads="1"/>
              </p:cNvSpPr>
              <p:nvPr/>
            </p:nvSpPr>
            <p:spPr bwMode="auto">
              <a:xfrm>
                <a:off x="4288065" y="5135614"/>
                <a:ext cx="581891" cy="166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lnSpc>
                    <a:spcPts val="1300"/>
                  </a:lnSpc>
                </a:pPr>
                <a:r>
                  <a:rPr lang="el-GR" sz="1100" b="1" dirty="0" smtClean="0">
                    <a:solidFill>
                      <a:srgbClr val="000000"/>
                    </a:solidFill>
                    <a:latin typeface="Times New Roman" pitchFamily="18" charset="0"/>
                    <a:ea typeface="ＭＳ Ｐゴシック" charset="0"/>
                    <a:cs typeface="Times New Roman" pitchFamily="18" charset="0"/>
                  </a:rPr>
                  <a:t>β</a:t>
                </a:r>
                <a:r>
                  <a:rPr lang="en-US" sz="1100" b="1" dirty="0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 strand </a:t>
                </a:r>
                <a:endParaRPr lang="en-US" sz="1100" b="1" dirty="0">
                  <a:solidFill>
                    <a:srgbClr val="000000"/>
                  </a:solidFill>
                  <a:latin typeface="Arial"/>
                  <a:ea typeface="ＭＳ Ｐゴシック" charset="0"/>
                </a:endParaRPr>
              </a:p>
            </p:txBody>
          </p:sp>
          <p:sp>
            <p:nvSpPr>
              <p:cNvPr id="22" name="TextBox 21"/>
              <p:cNvSpPr txBox="1">
                <a:spLocks noChangeArrowheads="1"/>
              </p:cNvSpPr>
              <p:nvPr/>
            </p:nvSpPr>
            <p:spPr bwMode="auto">
              <a:xfrm>
                <a:off x="4259712" y="5498999"/>
                <a:ext cx="1045533" cy="166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lnSpc>
                    <a:spcPts val="1300"/>
                  </a:lnSpc>
                </a:pPr>
                <a:r>
                  <a:rPr lang="en-US" sz="1100" b="1" dirty="0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Hydrogen bond</a:t>
                </a:r>
                <a:endParaRPr lang="en-US" sz="1100" b="1" dirty="0">
                  <a:solidFill>
                    <a:srgbClr val="000000"/>
                  </a:solidFill>
                  <a:latin typeface="Arial"/>
                  <a:ea typeface="ＭＳ Ｐゴシック" charset="0"/>
                </a:endParaRPr>
              </a:p>
            </p:txBody>
          </p:sp>
          <p:sp>
            <p:nvSpPr>
              <p:cNvPr id="23" name="TextBox 11"/>
              <p:cNvSpPr txBox="1">
                <a:spLocks noChangeArrowheads="1"/>
              </p:cNvSpPr>
              <p:nvPr/>
            </p:nvSpPr>
            <p:spPr bwMode="auto">
              <a:xfrm>
                <a:off x="5581197" y="3425802"/>
                <a:ext cx="1490280" cy="166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>
                  <a:lnSpc>
                    <a:spcPts val="1300"/>
                  </a:lnSpc>
                </a:pPr>
                <a:r>
                  <a:rPr lang="en-US" sz="1400" b="1" dirty="0" smtClean="0">
                    <a:solidFill>
                      <a:srgbClr val="003399"/>
                    </a:solidFill>
                    <a:latin typeface="Arial"/>
                    <a:ea typeface="ＭＳ Ｐゴシック" charset="0"/>
                  </a:rPr>
                  <a:t>Tertiary Structure</a:t>
                </a:r>
                <a:endParaRPr lang="en-US" sz="1400" b="1" dirty="0">
                  <a:solidFill>
                    <a:srgbClr val="003399"/>
                  </a:solidFill>
                  <a:latin typeface="Arial"/>
                  <a:ea typeface="ＭＳ Ｐゴシック" charset="0"/>
                </a:endParaRPr>
              </a:p>
            </p:txBody>
          </p:sp>
          <p:sp>
            <p:nvSpPr>
              <p:cNvPr id="24" name="TextBox 13"/>
              <p:cNvSpPr txBox="1">
                <a:spLocks noChangeArrowheads="1"/>
              </p:cNvSpPr>
              <p:nvPr/>
            </p:nvSpPr>
            <p:spPr bwMode="auto">
              <a:xfrm>
                <a:off x="7938569" y="3423945"/>
                <a:ext cx="2149422" cy="1717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>
                  <a:lnSpc>
                    <a:spcPts val="1300"/>
                  </a:lnSpc>
                </a:pPr>
                <a:r>
                  <a:rPr lang="en-US" sz="1400" b="1" dirty="0" smtClean="0">
                    <a:solidFill>
                      <a:srgbClr val="003399"/>
                    </a:solidFill>
                    <a:latin typeface="Arial"/>
                    <a:ea typeface="ＭＳ Ｐゴシック" charset="0"/>
                  </a:rPr>
                  <a:t>Quaternary Structure</a:t>
                </a:r>
                <a:endParaRPr lang="en-US" sz="1400" b="1" dirty="0">
                  <a:solidFill>
                    <a:srgbClr val="003399"/>
                  </a:solidFill>
                  <a:latin typeface="Arial"/>
                  <a:ea typeface="ＭＳ Ｐゴシック" charset="0"/>
                </a:endParaRPr>
              </a:p>
            </p:txBody>
          </p:sp>
          <p:sp>
            <p:nvSpPr>
              <p:cNvPr id="25" name="TextBox 15"/>
              <p:cNvSpPr txBox="1">
                <a:spLocks noChangeArrowheads="1"/>
              </p:cNvSpPr>
              <p:nvPr/>
            </p:nvSpPr>
            <p:spPr bwMode="auto">
              <a:xfrm>
                <a:off x="5571794" y="4801801"/>
                <a:ext cx="602729" cy="333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r">
                  <a:lnSpc>
                    <a:spcPts val="1300"/>
                  </a:lnSpc>
                </a:pPr>
                <a:r>
                  <a:rPr lang="el-GR" sz="1100" b="1" dirty="0">
                    <a:solidFill>
                      <a:srgbClr val="000000"/>
                    </a:solidFill>
                    <a:latin typeface="Times New Roman" pitchFamily="18" charset="0"/>
                    <a:ea typeface="ＭＳ Ｐゴシック" charset="0"/>
                    <a:cs typeface="Times New Roman" pitchFamily="18" charset="0"/>
                  </a:rPr>
                  <a:t>β </a:t>
                </a:r>
                <a:r>
                  <a:rPr lang="en-US" sz="1100" b="1" dirty="0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pleated</a:t>
                </a:r>
              </a:p>
              <a:p>
                <a:pPr algn="r">
                  <a:lnSpc>
                    <a:spcPts val="1300"/>
                  </a:lnSpc>
                </a:pPr>
                <a:r>
                  <a:rPr lang="en-US" sz="1100" b="1" dirty="0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sheet</a:t>
                </a:r>
                <a:endParaRPr lang="en-US" sz="1100" b="1" dirty="0">
                  <a:solidFill>
                    <a:srgbClr val="000000"/>
                  </a:solidFill>
                  <a:latin typeface="Arial"/>
                  <a:ea typeface="ＭＳ Ｐゴシック" charset="0"/>
                </a:endParaRPr>
              </a:p>
            </p:txBody>
          </p:sp>
          <p:sp>
            <p:nvSpPr>
              <p:cNvPr id="26" name="TextBox 19"/>
              <p:cNvSpPr txBox="1">
                <a:spLocks noChangeArrowheads="1"/>
              </p:cNvSpPr>
              <p:nvPr/>
            </p:nvSpPr>
            <p:spPr bwMode="auto">
              <a:xfrm>
                <a:off x="7250973" y="4622140"/>
                <a:ext cx="791883" cy="500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lnSpc>
                    <a:spcPts val="1300"/>
                  </a:lnSpc>
                </a:pPr>
                <a:r>
                  <a:rPr lang="en-US" sz="1100" b="1" dirty="0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Single</a:t>
                </a:r>
              </a:p>
              <a:p>
                <a:pPr>
                  <a:lnSpc>
                    <a:spcPts val="1300"/>
                  </a:lnSpc>
                </a:pPr>
                <a:r>
                  <a:rPr lang="en-US" sz="1100" b="1" dirty="0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polypeptide</a:t>
                </a:r>
              </a:p>
              <a:p>
                <a:pPr>
                  <a:lnSpc>
                    <a:spcPts val="1300"/>
                  </a:lnSpc>
                </a:pPr>
                <a:r>
                  <a:rPr lang="en-US" sz="1100" b="1" dirty="0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subunit</a:t>
                </a:r>
                <a:endParaRPr lang="en-US" sz="1100" b="1" dirty="0">
                  <a:solidFill>
                    <a:srgbClr val="000000"/>
                  </a:solidFill>
                  <a:latin typeface="Arial"/>
                  <a:ea typeface="ＭＳ Ｐゴシック" charset="0"/>
                </a:endParaRPr>
              </a:p>
            </p:txBody>
          </p:sp>
          <p:sp>
            <p:nvSpPr>
              <p:cNvPr id="27" name="TextBox 9"/>
              <p:cNvSpPr txBox="1">
                <a:spLocks noChangeArrowheads="1"/>
              </p:cNvSpPr>
              <p:nvPr/>
            </p:nvSpPr>
            <p:spPr bwMode="auto">
              <a:xfrm>
                <a:off x="2670712" y="6197338"/>
                <a:ext cx="1009892" cy="166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lnSpc>
                    <a:spcPts val="1300"/>
                  </a:lnSpc>
                </a:pPr>
                <a:r>
                  <a:rPr lang="el-GR" sz="1100" b="1" dirty="0">
                    <a:solidFill>
                      <a:srgbClr val="000000"/>
                    </a:solidFill>
                    <a:latin typeface="Times New Roman" pitchFamily="18" charset="0"/>
                    <a:ea typeface="ＭＳ Ｐゴシック" charset="0"/>
                    <a:cs typeface="Times New Roman" pitchFamily="18" charset="0"/>
                  </a:rPr>
                  <a:t>β </a:t>
                </a:r>
                <a:r>
                  <a:rPr lang="en-US" sz="1100" b="1" dirty="0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pleated </a:t>
                </a:r>
                <a:r>
                  <a:rPr lang="en-US" sz="1100" b="1" dirty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sheet</a:t>
                </a:r>
              </a:p>
            </p:txBody>
          </p:sp>
          <p:sp>
            <p:nvSpPr>
              <p:cNvPr id="28" name="TextBox 4"/>
              <p:cNvSpPr txBox="1">
                <a:spLocks noChangeArrowheads="1"/>
              </p:cNvSpPr>
              <p:nvPr/>
            </p:nvSpPr>
            <p:spPr bwMode="auto">
              <a:xfrm>
                <a:off x="2560355" y="4226759"/>
                <a:ext cx="437620" cy="166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lnSpc>
                    <a:spcPts val="1300"/>
                  </a:lnSpc>
                </a:pPr>
                <a:r>
                  <a:rPr lang="el-GR" sz="1100" b="1" dirty="0" smtClean="0">
                    <a:solidFill>
                      <a:srgbClr val="000000"/>
                    </a:solidFill>
                    <a:latin typeface="Times New Roman" pitchFamily="18" charset="0"/>
                    <a:ea typeface="ＭＳ Ｐゴシック" charset="0"/>
                    <a:cs typeface="Times New Roman" pitchFamily="18" charset="0"/>
                  </a:rPr>
                  <a:t>α</a:t>
                </a:r>
                <a:r>
                  <a:rPr lang="en-US" sz="1100" b="1" dirty="0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 helix</a:t>
                </a:r>
                <a:endParaRPr lang="en-US" sz="1100" b="1" dirty="0">
                  <a:solidFill>
                    <a:srgbClr val="000000"/>
                  </a:solidFill>
                  <a:latin typeface="Arial"/>
                  <a:ea typeface="ＭＳ Ｐゴシック" charset="0"/>
                </a:endParaRPr>
              </a:p>
            </p:txBody>
          </p:sp>
          <p:sp>
            <p:nvSpPr>
              <p:cNvPr id="29" name="Freeform 30"/>
              <p:cNvSpPr/>
              <p:nvPr/>
            </p:nvSpPr>
            <p:spPr>
              <a:xfrm>
                <a:off x="4019454" y="5204448"/>
                <a:ext cx="236740" cy="38100"/>
              </a:xfrm>
              <a:custGeom>
                <a:avLst/>
                <a:gdLst>
                  <a:gd name="connsiteX0" fmla="*/ 227215 w 236740"/>
                  <a:gd name="connsiteY0" fmla="*/ 9525 h 38100"/>
                  <a:gd name="connsiteX1" fmla="*/ 9525 w 236740"/>
                  <a:gd name="connsiteY1" fmla="*/ 9525 h 38100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</a:cxnLst>
                <a:rect l="l" t="t" r="r" b="b"/>
                <a:pathLst>
                  <a:path w="236740" h="38100">
                    <a:moveTo>
                      <a:pt x="227215" y="9525"/>
                    </a:moveTo>
                    <a:lnTo>
                      <a:pt x="9525" y="9525"/>
                    </a:lnTo>
                  </a:path>
                </a:pathLst>
              </a:cu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lnSpc>
                    <a:spcPts val="1300"/>
                  </a:lnSpc>
                </a:pPr>
                <a:endParaRPr lang="zh-CN" altLang="en-US" sz="11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0" name="Freeform 3"/>
              <p:cNvSpPr/>
              <p:nvPr/>
            </p:nvSpPr>
            <p:spPr>
              <a:xfrm>
                <a:off x="3858824" y="5568854"/>
                <a:ext cx="371970" cy="237286"/>
              </a:xfrm>
              <a:custGeom>
                <a:avLst/>
                <a:gdLst>
                  <a:gd name="connsiteX0" fmla="*/ 362445 w 371970"/>
                  <a:gd name="connsiteY0" fmla="*/ 9525 h 237286"/>
                  <a:gd name="connsiteX1" fmla="*/ 9525 w 371970"/>
                  <a:gd name="connsiteY1" fmla="*/ 227761 h 237286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</a:cxnLst>
                <a:rect l="l" t="t" r="r" b="b"/>
                <a:pathLst>
                  <a:path w="371970" h="237286">
                    <a:moveTo>
                      <a:pt x="362445" y="9525"/>
                    </a:moveTo>
                    <a:lnTo>
                      <a:pt x="9525" y="227761"/>
                    </a:lnTo>
                  </a:path>
                </a:pathLst>
              </a:cu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lnSpc>
                    <a:spcPts val="1300"/>
                  </a:lnSpc>
                </a:pPr>
                <a:endParaRPr lang="zh-CN" altLang="en-US" sz="11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" name="Freeform 3"/>
              <p:cNvSpPr/>
              <p:nvPr/>
            </p:nvSpPr>
            <p:spPr>
              <a:xfrm>
                <a:off x="4271313" y="4476946"/>
                <a:ext cx="38100" cy="247726"/>
              </a:xfrm>
              <a:custGeom>
                <a:avLst/>
                <a:gdLst>
                  <a:gd name="connsiteX0" fmla="*/ 9525 w 38100"/>
                  <a:gd name="connsiteY0" fmla="*/ 238200 h 247726"/>
                  <a:gd name="connsiteX1" fmla="*/ 9525 w 38100"/>
                  <a:gd name="connsiteY1" fmla="*/ 9525 h 247726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</a:cxnLst>
                <a:rect l="l" t="t" r="r" b="b"/>
                <a:pathLst>
                  <a:path w="38100" h="247726">
                    <a:moveTo>
                      <a:pt x="9525" y="238200"/>
                    </a:moveTo>
                    <a:lnTo>
                      <a:pt x="9525" y="9525"/>
                    </a:lnTo>
                  </a:path>
                </a:pathLst>
              </a:cu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lnSpc>
                    <a:spcPts val="1300"/>
                  </a:lnSpc>
                </a:pPr>
                <a:endParaRPr lang="zh-CN" altLang="en-US" sz="11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2" name="Freeform 3"/>
              <p:cNvSpPr/>
              <p:nvPr/>
            </p:nvSpPr>
            <p:spPr>
              <a:xfrm>
                <a:off x="8778203" y="4707449"/>
                <a:ext cx="195491" cy="36283"/>
              </a:xfrm>
              <a:custGeom>
                <a:avLst/>
                <a:gdLst>
                  <a:gd name="connsiteX0" fmla="*/ 185965 w 195491"/>
                  <a:gd name="connsiteY0" fmla="*/ 26758 h 36283"/>
                  <a:gd name="connsiteX1" fmla="*/ 9525 w 195491"/>
                  <a:gd name="connsiteY1" fmla="*/ 9525 h 36283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</a:cxnLst>
                <a:rect l="l" t="t" r="r" b="b"/>
                <a:pathLst>
                  <a:path w="195491" h="36283">
                    <a:moveTo>
                      <a:pt x="185965" y="26758"/>
                    </a:moveTo>
                    <a:lnTo>
                      <a:pt x="9525" y="9525"/>
                    </a:lnTo>
                  </a:path>
                </a:pathLst>
              </a:cu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lnSpc>
                    <a:spcPts val="1300"/>
                  </a:lnSpc>
                </a:pPr>
                <a:endParaRPr lang="zh-CN" altLang="en-US" sz="11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Freeform 3"/>
              <p:cNvSpPr/>
              <p:nvPr/>
            </p:nvSpPr>
            <p:spPr>
              <a:xfrm>
                <a:off x="5604579" y="4279662"/>
                <a:ext cx="232397" cy="38100"/>
              </a:xfrm>
              <a:custGeom>
                <a:avLst/>
                <a:gdLst>
                  <a:gd name="connsiteX0" fmla="*/ 9525 w 232397"/>
                  <a:gd name="connsiteY0" fmla="*/ 9525 h 38100"/>
                  <a:gd name="connsiteX1" fmla="*/ 222872 w 232397"/>
                  <a:gd name="connsiteY1" fmla="*/ 9525 h 38100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</a:cxnLst>
                <a:rect l="l" t="t" r="r" b="b"/>
                <a:pathLst>
                  <a:path w="232397" h="38100">
                    <a:moveTo>
                      <a:pt x="9525" y="9525"/>
                    </a:moveTo>
                    <a:lnTo>
                      <a:pt x="222872" y="9525"/>
                    </a:lnTo>
                  </a:path>
                </a:pathLst>
              </a:cu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lnSpc>
                    <a:spcPts val="1300"/>
                  </a:lnSpc>
                </a:pPr>
                <a:endParaRPr lang="zh-CN" altLang="en-US" sz="11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4" name="Freeform 3"/>
              <p:cNvSpPr/>
              <p:nvPr/>
            </p:nvSpPr>
            <p:spPr>
              <a:xfrm>
                <a:off x="6215908" y="4792500"/>
                <a:ext cx="293039" cy="122758"/>
              </a:xfrm>
              <a:custGeom>
                <a:avLst/>
                <a:gdLst>
                  <a:gd name="connsiteX0" fmla="*/ 9525 w 293039"/>
                  <a:gd name="connsiteY0" fmla="*/ 113233 h 122758"/>
                  <a:gd name="connsiteX1" fmla="*/ 283514 w 293039"/>
                  <a:gd name="connsiteY1" fmla="*/ 9525 h 122758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</a:cxnLst>
                <a:rect l="l" t="t" r="r" b="b"/>
                <a:pathLst>
                  <a:path w="293039" h="122758">
                    <a:moveTo>
                      <a:pt x="9525" y="113233"/>
                    </a:moveTo>
                    <a:lnTo>
                      <a:pt x="283514" y="9525"/>
                    </a:lnTo>
                  </a:path>
                </a:pathLst>
              </a:cu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lnSpc>
                    <a:spcPts val="1300"/>
                  </a:lnSpc>
                </a:pPr>
                <a:endParaRPr lang="zh-CN" altLang="en-US" sz="1100" b="1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52" name="그룹 51"/>
          <p:cNvGrpSpPr/>
          <p:nvPr/>
        </p:nvGrpSpPr>
        <p:grpSpPr>
          <a:xfrm>
            <a:off x="8126029" y="3675258"/>
            <a:ext cx="3717980" cy="3074408"/>
            <a:chOff x="8134714" y="3783592"/>
            <a:chExt cx="3735238" cy="3074408"/>
          </a:xfrm>
        </p:grpSpPr>
        <p:sp>
          <p:nvSpPr>
            <p:cNvPr id="51" name="직사각형 50"/>
            <p:cNvSpPr/>
            <p:nvPr/>
          </p:nvSpPr>
          <p:spPr>
            <a:xfrm>
              <a:off x="8134714" y="3783592"/>
              <a:ext cx="3735238" cy="30744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8212289" y="3783592"/>
              <a:ext cx="3603303" cy="3003141"/>
              <a:chOff x="425671" y="274320"/>
              <a:chExt cx="7672865" cy="6309360"/>
            </a:xfrm>
          </p:grpSpPr>
          <p:pic>
            <p:nvPicPr>
              <p:cNvPr id="38" name="Picture 1"/>
              <p:cNvPicPr>
                <a:picLocks noChangeAspect="1"/>
              </p:cNvPicPr>
              <p:nvPr/>
            </p:nvPicPr>
            <p:blipFill>
              <a:blip r:embed="rId5" r:link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358"/>
              <a:stretch>
                <a:fillRect/>
              </a:stretch>
            </p:blipFill>
            <p:spPr>
              <a:xfrm>
                <a:off x="1045464" y="274320"/>
                <a:ext cx="7053072" cy="6309360"/>
              </a:xfrm>
              <a:prstGeom prst="rect">
                <a:avLst/>
              </a:prstGeom>
            </p:spPr>
          </p:pic>
          <p:sp>
            <p:nvSpPr>
              <p:cNvPr id="39" name="TextBox 2"/>
              <p:cNvSpPr txBox="1">
                <a:spLocks noChangeArrowheads="1"/>
              </p:cNvSpPr>
              <p:nvPr/>
            </p:nvSpPr>
            <p:spPr bwMode="auto">
              <a:xfrm>
                <a:off x="2359758" y="1966460"/>
                <a:ext cx="887493" cy="5388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lnSpc>
                    <a:spcPts val="2000"/>
                  </a:lnSpc>
                </a:pPr>
                <a:r>
                  <a:rPr lang="en-US" sz="1200" b="1" dirty="0" err="1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Heme</a:t>
                </a:r>
                <a:endParaRPr lang="en-US" sz="1200" b="1" dirty="0">
                  <a:solidFill>
                    <a:srgbClr val="000000"/>
                  </a:solidFill>
                  <a:latin typeface="Arial"/>
                  <a:ea typeface="ＭＳ Ｐゴシック" charset="0"/>
                </a:endParaRPr>
              </a:p>
            </p:txBody>
          </p:sp>
          <p:sp>
            <p:nvSpPr>
              <p:cNvPr id="40" name="TextBox 3"/>
              <p:cNvSpPr txBox="1">
                <a:spLocks noChangeArrowheads="1"/>
              </p:cNvSpPr>
              <p:nvPr/>
            </p:nvSpPr>
            <p:spPr bwMode="auto">
              <a:xfrm>
                <a:off x="2359835" y="2568786"/>
                <a:ext cx="621245" cy="5388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lnSpc>
                    <a:spcPts val="2000"/>
                  </a:lnSpc>
                </a:pPr>
                <a:r>
                  <a:rPr lang="en-US" sz="1200" b="1" dirty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Iron</a:t>
                </a:r>
              </a:p>
            </p:txBody>
          </p:sp>
          <p:sp>
            <p:nvSpPr>
              <p:cNvPr id="41" name="TextBox 4"/>
              <p:cNvSpPr txBox="1">
                <a:spLocks noChangeArrowheads="1"/>
              </p:cNvSpPr>
              <p:nvPr/>
            </p:nvSpPr>
            <p:spPr bwMode="auto">
              <a:xfrm>
                <a:off x="5517480" y="3107630"/>
                <a:ext cx="1481428" cy="5388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lnSpc>
                    <a:spcPts val="2000"/>
                  </a:lnSpc>
                </a:pPr>
                <a:r>
                  <a:rPr lang="el-GR" sz="12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charset="0"/>
                    <a:cs typeface="Arial" panose="020B0604020202020204" pitchFamily="34" charset="0"/>
                  </a:rPr>
                  <a:t>β</a:t>
                </a:r>
                <a:r>
                  <a:rPr lang="en-US" sz="12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charset="0"/>
                    <a:cs typeface="Arial" panose="020B0604020202020204" pitchFamily="34" charset="0"/>
                  </a:rPr>
                  <a:t> subunit</a:t>
                </a:r>
              </a:p>
            </p:txBody>
          </p:sp>
          <p:sp>
            <p:nvSpPr>
              <p:cNvPr id="42" name="TextBox 5"/>
              <p:cNvSpPr txBox="1">
                <a:spLocks noChangeArrowheads="1"/>
              </p:cNvSpPr>
              <p:nvPr/>
            </p:nvSpPr>
            <p:spPr bwMode="auto">
              <a:xfrm>
                <a:off x="425671" y="3680452"/>
                <a:ext cx="1481428" cy="5388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lnSpc>
                    <a:spcPts val="2000"/>
                  </a:lnSpc>
                </a:pPr>
                <a:r>
                  <a:rPr lang="el-GR" sz="12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charset="0"/>
                    <a:cs typeface="Arial" panose="020B0604020202020204" pitchFamily="34" charset="0"/>
                  </a:rPr>
                  <a:t>α</a:t>
                </a:r>
                <a:r>
                  <a:rPr lang="en-US" sz="12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charset="0"/>
                    <a:cs typeface="Arial" panose="020B0604020202020204" pitchFamily="34" charset="0"/>
                  </a:rPr>
                  <a:t> subunit</a:t>
                </a:r>
              </a:p>
            </p:txBody>
          </p:sp>
          <p:sp>
            <p:nvSpPr>
              <p:cNvPr id="43" name="TextBox 6"/>
              <p:cNvSpPr txBox="1">
                <a:spLocks noChangeArrowheads="1"/>
              </p:cNvSpPr>
              <p:nvPr/>
            </p:nvSpPr>
            <p:spPr bwMode="auto">
              <a:xfrm>
                <a:off x="5693451" y="4927329"/>
                <a:ext cx="1481428" cy="5388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lnSpc>
                    <a:spcPts val="2000"/>
                  </a:lnSpc>
                </a:pPr>
                <a:r>
                  <a:rPr lang="el-GR" sz="12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charset="0"/>
                    <a:cs typeface="Arial" panose="020B0604020202020204" pitchFamily="34" charset="0"/>
                  </a:rPr>
                  <a:t>α </a:t>
                </a:r>
                <a:r>
                  <a:rPr lang="en-US" sz="12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charset="0"/>
                    <a:cs typeface="Arial" panose="020B0604020202020204" pitchFamily="34" charset="0"/>
                  </a:rPr>
                  <a:t>subunit</a:t>
                </a:r>
              </a:p>
            </p:txBody>
          </p:sp>
          <p:sp>
            <p:nvSpPr>
              <p:cNvPr id="44" name="TextBox 7"/>
              <p:cNvSpPr txBox="1">
                <a:spLocks noChangeArrowheads="1"/>
              </p:cNvSpPr>
              <p:nvPr/>
            </p:nvSpPr>
            <p:spPr bwMode="auto">
              <a:xfrm>
                <a:off x="1088354" y="5781059"/>
                <a:ext cx="1481428" cy="5388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lnSpc>
                    <a:spcPts val="2000"/>
                  </a:lnSpc>
                </a:pPr>
                <a:r>
                  <a:rPr lang="el-GR" sz="12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charset="0"/>
                    <a:cs typeface="Arial" panose="020B0604020202020204" pitchFamily="34" charset="0"/>
                  </a:rPr>
                  <a:t>β </a:t>
                </a:r>
                <a:r>
                  <a:rPr lang="en-US" sz="12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charset="0"/>
                    <a:cs typeface="Arial" panose="020B0604020202020204" pitchFamily="34" charset="0"/>
                  </a:rPr>
                  <a:t>subunit</a:t>
                </a:r>
              </a:p>
            </p:txBody>
          </p:sp>
          <p:sp>
            <p:nvSpPr>
              <p:cNvPr id="45" name="TextBox 8"/>
              <p:cNvSpPr txBox="1">
                <a:spLocks noChangeArrowheads="1"/>
              </p:cNvSpPr>
              <p:nvPr/>
            </p:nvSpPr>
            <p:spPr bwMode="auto">
              <a:xfrm>
                <a:off x="1758835" y="692901"/>
                <a:ext cx="2313750" cy="489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lnSpc>
                    <a:spcPts val="2000"/>
                  </a:lnSpc>
                </a:pPr>
                <a:r>
                  <a:rPr lang="en-US" sz="1400" b="1" dirty="0">
                    <a:solidFill>
                      <a:srgbClr val="003399"/>
                    </a:solidFill>
                    <a:latin typeface="Arial"/>
                    <a:ea typeface="ＭＳ Ｐゴシック" charset="0"/>
                  </a:rPr>
                  <a:t>Hemoglobin</a:t>
                </a:r>
              </a:p>
            </p:txBody>
          </p:sp>
          <p:sp>
            <p:nvSpPr>
              <p:cNvPr id="46" name="Freeform 12"/>
              <p:cNvSpPr/>
              <p:nvPr/>
            </p:nvSpPr>
            <p:spPr>
              <a:xfrm>
                <a:off x="3247250" y="2590715"/>
                <a:ext cx="458457" cy="407758"/>
              </a:xfrm>
              <a:custGeom>
                <a:avLst/>
                <a:gdLst>
                  <a:gd name="connsiteX0" fmla="*/ 448932 w 458457"/>
                  <a:gd name="connsiteY0" fmla="*/ 398233 h 407758"/>
                  <a:gd name="connsiteX1" fmla="*/ 9525 w 458457"/>
                  <a:gd name="connsiteY1" fmla="*/ 9525 h 407758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</a:cxnLst>
                <a:rect l="l" t="t" r="r" b="b"/>
                <a:pathLst>
                  <a:path w="458457" h="407758">
                    <a:moveTo>
                      <a:pt x="448932" y="398233"/>
                    </a:moveTo>
                    <a:lnTo>
                      <a:pt x="9525" y="9525"/>
                    </a:lnTo>
                  </a:path>
                </a:pathLst>
              </a:cu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7" name="Freeform 3"/>
              <p:cNvSpPr/>
              <p:nvPr/>
            </p:nvSpPr>
            <p:spPr>
              <a:xfrm>
                <a:off x="3069803" y="2894898"/>
                <a:ext cx="830224" cy="458406"/>
              </a:xfrm>
              <a:custGeom>
                <a:avLst/>
                <a:gdLst>
                  <a:gd name="connsiteX0" fmla="*/ 820699 w 830224"/>
                  <a:gd name="connsiteY0" fmla="*/ 448881 h 458406"/>
                  <a:gd name="connsiteX1" fmla="*/ 9525 w 830224"/>
                  <a:gd name="connsiteY1" fmla="*/ 9525 h 458406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</a:cxnLst>
                <a:rect l="l" t="t" r="r" b="b"/>
                <a:pathLst>
                  <a:path w="830224" h="458406">
                    <a:moveTo>
                      <a:pt x="820699" y="448881"/>
                    </a:moveTo>
                    <a:lnTo>
                      <a:pt x="9525" y="9525"/>
                    </a:lnTo>
                  </a:path>
                </a:pathLst>
              </a:cu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b="1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560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0" y="739756"/>
            <a:ext cx="12192000" cy="61217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9" name="직사각형 58"/>
          <p:cNvSpPr/>
          <p:nvPr/>
        </p:nvSpPr>
        <p:spPr>
          <a:xfrm>
            <a:off x="0" y="1"/>
            <a:ext cx="12192000" cy="723811"/>
          </a:xfrm>
          <a:prstGeom prst="rect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" y="1041546"/>
            <a:ext cx="12192000" cy="5518150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8626" y="106877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24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The </a:t>
            </a:r>
            <a:r>
              <a:rPr lang="en-US" altLang="ko-KR" sz="2400" b="1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year-by-year progress of </a:t>
            </a:r>
            <a:r>
              <a:rPr lang="en-US" altLang="ko-KR" sz="24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Human Genome Project (HGP)</a:t>
            </a:r>
            <a:endParaRPr lang="ko-KR" altLang="en-US" sz="2400" b="1" dirty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HY헤드라인M" panose="02030600000101010101" pitchFamily="18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4439960" y="4251958"/>
            <a:ext cx="747182" cy="331787"/>
          </a:xfrm>
          <a:prstGeom prst="ellipse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5298942" y="3988721"/>
            <a:ext cx="747182" cy="331787"/>
          </a:xfrm>
          <a:prstGeom prst="ellipse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5305873" y="4407129"/>
            <a:ext cx="747182" cy="331787"/>
          </a:xfrm>
          <a:prstGeom prst="ellipse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타원 62"/>
          <p:cNvSpPr/>
          <p:nvPr/>
        </p:nvSpPr>
        <p:spPr>
          <a:xfrm>
            <a:off x="6185633" y="4272738"/>
            <a:ext cx="747182" cy="331787"/>
          </a:xfrm>
          <a:prstGeom prst="ellipse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타원 63"/>
          <p:cNvSpPr/>
          <p:nvPr/>
        </p:nvSpPr>
        <p:spPr>
          <a:xfrm>
            <a:off x="7032149" y="4686979"/>
            <a:ext cx="747182" cy="331787"/>
          </a:xfrm>
          <a:prstGeom prst="ellipse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타원 64"/>
          <p:cNvSpPr/>
          <p:nvPr/>
        </p:nvSpPr>
        <p:spPr>
          <a:xfrm>
            <a:off x="7895287" y="4257489"/>
            <a:ext cx="747182" cy="514017"/>
          </a:xfrm>
          <a:prstGeom prst="ellipse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타원 65"/>
          <p:cNvSpPr/>
          <p:nvPr/>
        </p:nvSpPr>
        <p:spPr>
          <a:xfrm>
            <a:off x="8531211" y="3964011"/>
            <a:ext cx="1198836" cy="331787"/>
          </a:xfrm>
          <a:prstGeom prst="ellipse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타원 66"/>
          <p:cNvSpPr/>
          <p:nvPr/>
        </p:nvSpPr>
        <p:spPr>
          <a:xfrm>
            <a:off x="8747349" y="4689750"/>
            <a:ext cx="747182" cy="331787"/>
          </a:xfrm>
          <a:prstGeom prst="ellipse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타원 67"/>
          <p:cNvSpPr/>
          <p:nvPr/>
        </p:nvSpPr>
        <p:spPr>
          <a:xfrm>
            <a:off x="10354479" y="5195441"/>
            <a:ext cx="988240" cy="331787"/>
          </a:xfrm>
          <a:prstGeom prst="ellipse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타원 68"/>
          <p:cNvSpPr/>
          <p:nvPr/>
        </p:nvSpPr>
        <p:spPr>
          <a:xfrm>
            <a:off x="10361410" y="4233935"/>
            <a:ext cx="988240" cy="331787"/>
          </a:xfrm>
          <a:prstGeom prst="ellipse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타원 69"/>
          <p:cNvSpPr/>
          <p:nvPr/>
        </p:nvSpPr>
        <p:spPr>
          <a:xfrm>
            <a:off x="10360029" y="3064608"/>
            <a:ext cx="988240" cy="331787"/>
          </a:xfrm>
          <a:prstGeom prst="ellipse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타원 70"/>
          <p:cNvSpPr/>
          <p:nvPr/>
        </p:nvSpPr>
        <p:spPr>
          <a:xfrm>
            <a:off x="11388439" y="3069428"/>
            <a:ext cx="662874" cy="1072765"/>
          </a:xfrm>
          <a:prstGeom prst="ellipse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635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739756"/>
            <a:ext cx="12192000" cy="61217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1262" y="909160"/>
            <a:ext cx="10472468" cy="1540735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►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addition to primary structure, physical and chemical conditions can affect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structure.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►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Alterations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pH, salt concentration, temperature, or other environmental factors can cause a protein to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unravel.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►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This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loss of a protein</a:t>
            </a:r>
            <a:r>
              <a:rPr lang="ja-JP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s native structure is called </a:t>
            </a:r>
            <a:r>
              <a:rPr lang="en-US" altLang="ja-JP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denaturation.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►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denatured protein is biologically inactive</a:t>
            </a:r>
          </a:p>
        </p:txBody>
      </p:sp>
      <p:sp>
        <p:nvSpPr>
          <p:cNvPr id="6" name="Title 4"/>
          <p:cNvSpPr txBox="1">
            <a:spLocks/>
          </p:cNvSpPr>
          <p:nvPr/>
        </p:nvSpPr>
        <p:spPr bwMode="auto">
          <a:xfrm>
            <a:off x="2822448" y="2836200"/>
            <a:ext cx="6629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91440" rIns="228600" bIns="91440" numCol="1" anchor="t" anchorCtr="0" compatLnSpc="1">
            <a:prstTxWarp prst="textNoShape">
              <a:avLst/>
            </a:prstTxWarp>
            <a:spAutoFit/>
          </a:bodyPr>
          <a:lstStyle>
            <a:lvl1pPr marL="0" indent="-45085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450850" indent="-45085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D002D"/>
                </a:solidFill>
                <a:latin typeface="Times New Roman" charset="0"/>
                <a:ea typeface="Geneva" charset="0"/>
                <a:cs typeface="Arial" charset="0"/>
              </a:defRPr>
            </a:lvl2pPr>
            <a:lvl3pPr marL="450850" indent="-45085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D002D"/>
                </a:solidFill>
                <a:latin typeface="Times New Roman" charset="0"/>
                <a:ea typeface="Geneva" charset="0"/>
                <a:cs typeface="Arial" charset="0"/>
              </a:defRPr>
            </a:lvl3pPr>
            <a:lvl4pPr marL="450850" indent="-45085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D002D"/>
                </a:solidFill>
                <a:latin typeface="Times New Roman" charset="0"/>
                <a:ea typeface="Geneva" charset="0"/>
                <a:cs typeface="Arial" charset="0"/>
              </a:defRPr>
            </a:lvl4pPr>
            <a:lvl5pPr marL="450850" indent="-45085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D002D"/>
                </a:solidFill>
                <a:latin typeface="Times New Roman" charset="0"/>
                <a:ea typeface="Geneva" charset="0"/>
                <a:cs typeface="Arial" charset="0"/>
              </a:defRPr>
            </a:lvl5pPr>
            <a:lvl6pPr marL="908050" indent="-45085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1365250" indent="-45085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822450" indent="-45085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2279650" indent="-45085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ko-KR" sz="1600" kern="0" dirty="0" smtClean="0">
                <a:solidFill>
                  <a:srgbClr val="003399"/>
                </a:solidFill>
              </a:rPr>
              <a:t>Denaturation </a:t>
            </a:r>
            <a:r>
              <a:rPr lang="en-US" altLang="ko-KR" sz="1600" kern="0" dirty="0">
                <a:solidFill>
                  <a:srgbClr val="003399"/>
                </a:solidFill>
              </a:rPr>
              <a:t>and renaturation of a protein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550036" y="3424687"/>
            <a:ext cx="7105463" cy="3059502"/>
            <a:chOff x="298704" y="1520952"/>
            <a:chExt cx="8546592" cy="3816096"/>
          </a:xfrm>
        </p:grpSpPr>
        <p:pic>
          <p:nvPicPr>
            <p:cNvPr id="8" name="Picture 1"/>
            <p:cNvPicPr>
              <a:picLocks noChangeAspect="1"/>
            </p:cNvPicPr>
            <p:nvPr/>
          </p:nvPicPr>
          <p:blipFill>
            <a:blip r:embed="rId2" r:link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40"/>
            <a:stretch>
              <a:fillRect/>
            </a:stretch>
          </p:blipFill>
          <p:spPr>
            <a:xfrm>
              <a:off x="298704" y="1520952"/>
              <a:ext cx="8546592" cy="381609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73175" y="4772025"/>
              <a:ext cx="1622790" cy="299374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1400" b="1" dirty="0">
                  <a:solidFill>
                    <a:srgbClr val="FFFFFF"/>
                  </a:solidFill>
                  <a:latin typeface="Arial"/>
                  <a:ea typeface="ＭＳ Ｐゴシック" charset="0"/>
                </a:rPr>
                <a:t>Normal protein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64188" y="4765675"/>
              <a:ext cx="1961636" cy="299374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1400" b="1" dirty="0">
                  <a:solidFill>
                    <a:srgbClr val="FFFFFF"/>
                  </a:solidFill>
                  <a:latin typeface="Arial"/>
                  <a:ea typeface="ＭＳ Ｐゴシック" charset="0"/>
                </a:rPr>
                <a:t>Denatured protein</a:t>
              </a:r>
            </a:p>
          </p:txBody>
        </p:sp>
        <p:pic>
          <p:nvPicPr>
            <p:cNvPr id="11" name="Picture 2" descr="\\192.168.4.30\user\Manju\Leader\Untitled-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5072" y="1900479"/>
              <a:ext cx="1835150" cy="566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3" descr="\\192.168.4.30\user\Manju\Leader\Untitled-2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7399" y="4368957"/>
              <a:ext cx="1670050" cy="554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직사각형 12"/>
          <p:cNvSpPr/>
          <p:nvPr/>
        </p:nvSpPr>
        <p:spPr>
          <a:xfrm>
            <a:off x="0" y="1"/>
            <a:ext cx="12192000" cy="723811"/>
          </a:xfrm>
          <a:prstGeom prst="rect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직사각형 13"/>
          <p:cNvSpPr/>
          <p:nvPr/>
        </p:nvSpPr>
        <p:spPr>
          <a:xfrm>
            <a:off x="3280359" y="112745"/>
            <a:ext cx="56275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erdana" panose="020B0604030504040204" pitchFamily="34" charset="0"/>
              </a:rPr>
              <a:t>What determines protein structure?</a:t>
            </a:r>
            <a:endParaRPr lang="en-US" altLang="ko-KR" sz="2400" b="1" dirty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64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739756"/>
            <a:ext cx="12192000" cy="61217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직사각형 25"/>
          <p:cNvSpPr/>
          <p:nvPr/>
        </p:nvSpPr>
        <p:spPr>
          <a:xfrm>
            <a:off x="0" y="1"/>
            <a:ext cx="12192000" cy="723811"/>
          </a:xfrm>
          <a:prstGeom prst="rect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직사각형 1"/>
          <p:cNvSpPr/>
          <p:nvPr/>
        </p:nvSpPr>
        <p:spPr>
          <a:xfrm>
            <a:off x="5253315" y="6183750"/>
            <a:ext cx="30532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0339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Nuclear </a:t>
            </a:r>
            <a:r>
              <a:rPr lang="en-US" altLang="ko-KR" sz="1400" b="1" dirty="0">
                <a:solidFill>
                  <a:srgbClr val="00339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magnetic resonance </a:t>
            </a:r>
            <a:endParaRPr lang="en-US" altLang="ko-KR" sz="1400" b="1" dirty="0" smtClean="0">
              <a:solidFill>
                <a:srgbClr val="00339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n-US" altLang="ko-KR" sz="1400" b="1" dirty="0" smtClean="0">
                <a:solidFill>
                  <a:srgbClr val="00339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(NMR)</a:t>
            </a:r>
            <a:endParaRPr lang="ko-KR" altLang="en-US" sz="1400" dirty="0">
              <a:solidFill>
                <a:srgbClr val="003399"/>
              </a:solidFill>
              <a:latin typeface="Verdana" panose="020B060403050404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465" y="4075926"/>
            <a:ext cx="2339032" cy="20466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2" y="4075926"/>
            <a:ext cx="3335059" cy="20466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7261250" y="3446063"/>
            <a:ext cx="304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339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X-ray </a:t>
            </a:r>
            <a:r>
              <a:rPr lang="en-US" altLang="ko-KR" sz="1400" b="1" dirty="0" smtClean="0">
                <a:solidFill>
                  <a:srgbClr val="00339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crystallography</a:t>
            </a:r>
            <a:endParaRPr lang="ko-KR" altLang="en-US" sz="1400" dirty="0">
              <a:solidFill>
                <a:srgbClr val="003399"/>
              </a:solidFill>
              <a:latin typeface="Verdana" panose="020B060403050404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683083" y="6181961"/>
            <a:ext cx="27379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 err="1" smtClean="0">
                <a:solidFill>
                  <a:srgbClr val="00339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Cryo</a:t>
            </a:r>
            <a:r>
              <a:rPr lang="en-US" altLang="ko-KR" sz="1400" b="1" dirty="0" smtClean="0">
                <a:solidFill>
                  <a:srgbClr val="00339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Electron Microscopy </a:t>
            </a:r>
          </a:p>
          <a:p>
            <a:pPr algn="ctr"/>
            <a:r>
              <a:rPr lang="en-US" altLang="ko-KR" sz="1400" b="1" dirty="0" smtClean="0">
                <a:solidFill>
                  <a:srgbClr val="00339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en-US" altLang="ko-KR" sz="1400" b="1" dirty="0" err="1" smtClean="0">
                <a:solidFill>
                  <a:srgbClr val="00339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CryoEM</a:t>
            </a:r>
            <a:r>
              <a:rPr lang="en-US" altLang="ko-KR" sz="1400" b="1" dirty="0" smtClean="0">
                <a:solidFill>
                  <a:srgbClr val="00339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ko-KR" altLang="en-US" sz="1400" dirty="0">
              <a:solidFill>
                <a:srgbClr val="003399"/>
              </a:solidFill>
              <a:latin typeface="Verdana" panose="020B0604030504040204" pitchFamily="34" charset="0"/>
            </a:endParaRPr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 rotWithShape="1"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2" b="60505"/>
          <a:stretch/>
        </p:blipFill>
        <p:spPr>
          <a:xfrm>
            <a:off x="6036532" y="1468592"/>
            <a:ext cx="5239512" cy="1905000"/>
          </a:xfrm>
          <a:prstGeom prst="rect">
            <a:avLst/>
          </a:prstGeom>
        </p:spPr>
      </p:pic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7085971" y="1498519"/>
            <a:ext cx="1227900" cy="256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ts val="2000"/>
              </a:lnSpc>
            </a:pPr>
            <a:r>
              <a:rPr lang="en-US" sz="1200" b="1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Diffracted X-rays</a:t>
            </a:r>
            <a:endParaRPr lang="en-US" sz="1200" b="1" dirty="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6104769" y="1841570"/>
            <a:ext cx="5033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200" b="1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X-ray</a:t>
            </a:r>
          </a:p>
          <a:p>
            <a:r>
              <a:rPr lang="en-US" sz="1200" b="1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source</a:t>
            </a:r>
            <a:endParaRPr lang="en-US" sz="1200" b="1" dirty="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696922" y="2350981"/>
            <a:ext cx="4007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200" b="1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X-ray</a:t>
            </a:r>
          </a:p>
          <a:p>
            <a:r>
              <a:rPr lang="en-US" sz="1200" b="1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beam</a:t>
            </a:r>
            <a:endParaRPr lang="en-US" sz="1200" b="1" dirty="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7304764" y="3076717"/>
            <a:ext cx="519373" cy="227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ts val="2000"/>
              </a:lnSpc>
            </a:pPr>
            <a:r>
              <a:rPr lang="en-US" sz="1200" b="1" dirty="0">
                <a:solidFill>
                  <a:srgbClr val="000000"/>
                </a:solidFill>
                <a:latin typeface="Arial"/>
                <a:ea typeface="ＭＳ Ｐゴシック" charset="0"/>
              </a:rPr>
              <a:t>Crystal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8238793" y="3076717"/>
            <a:ext cx="1120500" cy="256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lnSpc>
                <a:spcPts val="2000"/>
              </a:lnSpc>
            </a:pPr>
            <a:r>
              <a:rPr lang="en-US" sz="1200" b="1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Digital detector</a:t>
            </a:r>
            <a:endParaRPr lang="en-US" sz="1200" b="1" dirty="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9430044" y="3065552"/>
            <a:ext cx="1845999" cy="227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lnSpc>
                <a:spcPts val="2000"/>
              </a:lnSpc>
            </a:pPr>
            <a:r>
              <a:rPr lang="en-US" sz="1200" b="1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X-ray diffraction pattern</a:t>
            </a:r>
            <a:endParaRPr lang="en-US" sz="1200" b="1" dirty="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15" name="Freeform 13"/>
          <p:cNvSpPr/>
          <p:nvPr/>
        </p:nvSpPr>
        <p:spPr>
          <a:xfrm>
            <a:off x="7621214" y="2781403"/>
            <a:ext cx="32945" cy="293197"/>
          </a:xfrm>
          <a:custGeom>
            <a:avLst/>
            <a:gdLst>
              <a:gd name="connsiteX0" fmla="*/ 9525 w 38100"/>
              <a:gd name="connsiteY0" fmla="*/ 9525 h 333502"/>
              <a:gd name="connsiteX1" fmla="*/ 9525 w 38100"/>
              <a:gd name="connsiteY1" fmla="*/ 323976 h 3335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333502">
                <a:moveTo>
                  <a:pt x="9525" y="9525"/>
                </a:moveTo>
                <a:lnTo>
                  <a:pt x="9525" y="323976"/>
                </a:lnTo>
              </a:path>
            </a:pathLst>
          </a:cu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rgbClr val="000000"/>
              </a:solidFill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6294666" y="2269463"/>
            <a:ext cx="32945" cy="580633"/>
          </a:xfrm>
          <a:custGeom>
            <a:avLst/>
            <a:gdLst>
              <a:gd name="connsiteX0" fmla="*/ 9525 w 38100"/>
              <a:gd name="connsiteY0" fmla="*/ 650925 h 660450"/>
              <a:gd name="connsiteX1" fmla="*/ 9525 w 38100"/>
              <a:gd name="connsiteY1" fmla="*/ 9525 h 6604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660450">
                <a:moveTo>
                  <a:pt x="9525" y="650925"/>
                </a:moveTo>
                <a:lnTo>
                  <a:pt x="9525" y="9525"/>
                </a:lnTo>
              </a:path>
            </a:pathLst>
          </a:cu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rgbClr val="000000"/>
              </a:solidFill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7796746" y="1901062"/>
            <a:ext cx="32945" cy="615301"/>
          </a:xfrm>
          <a:custGeom>
            <a:avLst/>
            <a:gdLst>
              <a:gd name="connsiteX0" fmla="*/ 9525 w 38100"/>
              <a:gd name="connsiteY0" fmla="*/ 690359 h 699884"/>
              <a:gd name="connsiteX1" fmla="*/ 9525 w 38100"/>
              <a:gd name="connsiteY1" fmla="*/ 9525 h 6998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699884">
                <a:moveTo>
                  <a:pt x="9525" y="690359"/>
                </a:moveTo>
                <a:lnTo>
                  <a:pt x="9525" y="9525"/>
                </a:lnTo>
              </a:path>
            </a:pathLst>
          </a:cu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rgbClr val="000000"/>
              </a:solidFill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8873559" y="2681006"/>
            <a:ext cx="32945" cy="393996"/>
          </a:xfrm>
          <a:custGeom>
            <a:avLst/>
            <a:gdLst>
              <a:gd name="connsiteX0" fmla="*/ 9525 w 38100"/>
              <a:gd name="connsiteY0" fmla="*/ 9525 h 448157"/>
              <a:gd name="connsiteX1" fmla="*/ 9525 w 38100"/>
              <a:gd name="connsiteY1" fmla="*/ 438632 h 4481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448157">
                <a:moveTo>
                  <a:pt x="9525" y="9525"/>
                </a:moveTo>
                <a:lnTo>
                  <a:pt x="9525" y="438632"/>
                </a:lnTo>
              </a:path>
            </a:pathLst>
          </a:cu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rgbClr val="00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036532" y="1468592"/>
            <a:ext cx="5239511" cy="1916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0" y="134485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24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HY헤드라인M" panose="02030600000101010101" pitchFamily="18" charset="-127"/>
              </a:rPr>
              <a:t>Conventional </a:t>
            </a:r>
            <a:r>
              <a:rPr lang="en-US" altLang="ko-KR" sz="2400" b="1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HY헤드라인M" panose="02030600000101010101" pitchFamily="18" charset="-127"/>
              </a:rPr>
              <a:t>techniques to determine the protein </a:t>
            </a:r>
            <a:r>
              <a:rPr lang="en-US" altLang="ko-KR" sz="24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HY헤드라인M" panose="02030600000101010101" pitchFamily="18" charset="-127"/>
              </a:rPr>
              <a:t>structure</a:t>
            </a:r>
            <a:endParaRPr lang="ko-KR" altLang="en-US" sz="2400" b="1" dirty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HY헤드라인M" panose="0203060000010101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" t="19229" r="30543" b="1943"/>
          <a:stretch/>
        </p:blipFill>
        <p:spPr>
          <a:xfrm>
            <a:off x="425715" y="2720313"/>
            <a:ext cx="4843451" cy="28205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Content Placeholder 2"/>
          <p:cNvSpPr txBox="1">
            <a:spLocks/>
          </p:cNvSpPr>
          <p:nvPr/>
        </p:nvSpPr>
        <p:spPr>
          <a:xfrm>
            <a:off x="1011418" y="1998908"/>
            <a:ext cx="3553469" cy="665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1" dirty="0" smtClean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Less than 1% of proteins have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1" dirty="0" smtClean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known structures</a:t>
            </a:r>
            <a:endParaRPr lang="en-US" sz="1800" b="1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26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1"/>
            <a:ext cx="12192000" cy="723811"/>
          </a:xfrm>
          <a:prstGeom prst="rect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직사각형 18"/>
          <p:cNvSpPr/>
          <p:nvPr/>
        </p:nvSpPr>
        <p:spPr>
          <a:xfrm>
            <a:off x="0" y="739756"/>
            <a:ext cx="12192000" cy="61217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직사각형 9"/>
          <p:cNvSpPr/>
          <p:nvPr/>
        </p:nvSpPr>
        <p:spPr>
          <a:xfrm>
            <a:off x="8626" y="139046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2400" b="1" dirty="0" err="1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Levinthal’s</a:t>
            </a:r>
            <a:r>
              <a:rPr lang="en-US" altLang="ko-KR" sz="24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Paradox in 1969</a:t>
            </a:r>
            <a:endParaRPr lang="ko-KR" altLang="en-US" sz="2400" b="1" dirty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331694" y="1036766"/>
            <a:ext cx="11537577" cy="3339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indent="-266700" algn="l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► </a:t>
            </a: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There</a:t>
            </a:r>
            <a:r>
              <a:rPr lang="ko-KR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are vastly too many possible conformations for a protein to fold by a random search.</a:t>
            </a:r>
          </a:p>
          <a:p>
            <a:pPr marL="266700" indent="-266700" algn="l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► Consider just for the peptide backbone, there are 3 conformations per amino acid in the unfolded state.</a:t>
            </a:r>
          </a:p>
          <a:p>
            <a:pPr marL="266700" indent="-266700" algn="l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► </a:t>
            </a: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For a 100 amino acid protein, we have 3</a:t>
            </a:r>
            <a:r>
              <a:rPr lang="en-US" altLang="ko-KR" sz="18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conformations.</a:t>
            </a:r>
          </a:p>
          <a:p>
            <a:pPr marL="266700" indent="-266700" algn="l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► </a:t>
            </a: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If the chain can sample 10</a:t>
            </a:r>
            <a:r>
              <a:rPr lang="en-US" altLang="ko-KR" sz="18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conformations/sec, it takes 5 x 10</a:t>
            </a:r>
            <a:r>
              <a:rPr lang="en-US" altLang="ko-KR" sz="18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35</a:t>
            </a: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sec (2 x 10</a:t>
            </a:r>
            <a:r>
              <a:rPr lang="en-US" altLang="ko-KR" sz="18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28</a:t>
            </a: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year).</a:t>
            </a:r>
          </a:p>
          <a:p>
            <a:pPr marL="266700" indent="-266700" algn="l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► </a:t>
            </a: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Even 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with the help of computers, which can test each possible shape in microseconds, testing them all would require 30 years of computation just for one protein</a:t>
            </a: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66700" indent="-266700" algn="l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► I</a:t>
            </a: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f 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our </a:t>
            </a: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cells 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approached the problem by classical </a:t>
            </a: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sampling (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check-each-possible-fold approach</a:t>
            </a: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), it 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would take </a:t>
            </a: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forever. But 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our cells have a mechanism that allows this to be done in micro- to milliseconds. </a:t>
            </a:r>
            <a:endParaRPr lang="en-US" altLang="ko-KR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6700" indent="-266700" algn="l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► The discrepancy between this large estimate and the real folding times of proteins is commonly referred as the </a:t>
            </a:r>
            <a:r>
              <a:rPr lang="en-US" altLang="ko-KR" sz="1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Levinthal’s</a:t>
            </a:r>
            <a:r>
              <a:rPr lang="en-US" altLang="ko-KR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paradox</a:t>
            </a: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034479" y="4455645"/>
            <a:ext cx="2958353" cy="1819835"/>
            <a:chOff x="1048871" y="4903694"/>
            <a:chExt cx="2958353" cy="1819835"/>
          </a:xfrm>
        </p:grpSpPr>
        <p:pic>
          <p:nvPicPr>
            <p:cNvPr id="1026" name="Picture 2" descr="Protein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7" t="6529" r="4587" b="7920"/>
            <a:stretch/>
          </p:blipFill>
          <p:spPr bwMode="auto">
            <a:xfrm>
              <a:off x="1048871" y="4903694"/>
              <a:ext cx="2958353" cy="1819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1766124" y="5530918"/>
              <a:ext cx="27924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003256" y="5835722"/>
              <a:ext cx="27924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028" name="Picture 4" descr="https://encyclopedia.mdpi.cn/FswDCG56jnED2n07o0uqqTcgq-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974" y="4369777"/>
            <a:ext cx="5023095" cy="173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6670431" y="6273225"/>
            <a:ext cx="35638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3399"/>
                </a:solidFill>
                <a:latin typeface="Arial" panose="020B0604020202020204" pitchFamily="34" charset="0"/>
              </a:rPr>
              <a:t>The </a:t>
            </a:r>
            <a:r>
              <a:rPr lang="en-US" altLang="ko-KR" sz="1600" b="1" dirty="0" err="1">
                <a:solidFill>
                  <a:srgbClr val="003399"/>
                </a:solidFill>
                <a:latin typeface="Arial" panose="020B0604020202020204" pitchFamily="34" charset="0"/>
              </a:rPr>
              <a:t>Levinthal's</a:t>
            </a:r>
            <a:r>
              <a:rPr lang="en-US" altLang="ko-KR" sz="1600" b="1" dirty="0">
                <a:solidFill>
                  <a:srgbClr val="003399"/>
                </a:solidFill>
                <a:latin typeface="Arial" panose="020B0604020202020204" pitchFamily="34" charset="0"/>
              </a:rPr>
              <a:t> choice </a:t>
            </a:r>
            <a:r>
              <a:rPr lang="en-US" altLang="ko-KR" sz="1600" b="1" dirty="0" smtClean="0">
                <a:solidFill>
                  <a:srgbClr val="003399"/>
                </a:solidFill>
                <a:latin typeface="Arial" panose="020B0604020202020204" pitchFamily="34" charset="0"/>
              </a:rPr>
              <a:t>problem </a:t>
            </a:r>
            <a:endParaRPr lang="ko-KR" altLang="en-US" sz="1600" b="1" dirty="0">
              <a:solidFill>
                <a:srgbClr val="003399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93240" y="6273225"/>
            <a:ext cx="40263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bonds within the amino acids can </a:t>
            </a:r>
            <a:endParaRPr lang="en-US" altLang="ko-KR" sz="1600" b="1" dirty="0" smtClean="0">
              <a:solidFill>
                <a:srgbClr val="00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1600" b="1" dirty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ko-KR" sz="1600" b="1" dirty="0" smtClean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otate and </a:t>
            </a:r>
            <a:r>
              <a:rPr lang="en-US" altLang="ko-KR" sz="1600" b="1" dirty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 for </a:t>
            </a:r>
            <a:r>
              <a:rPr lang="en-US" altLang="ko-KR" sz="1600" b="1" dirty="0" smtClean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en-US" altLang="ko-KR" sz="1600" b="1" dirty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conformations.</a:t>
            </a:r>
            <a:endParaRPr lang="ko-KR" altLang="en-US" sz="1600" b="1" dirty="0">
              <a:solidFill>
                <a:srgbClr val="00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98997" y="4911869"/>
            <a:ext cx="333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φ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64563" y="4905465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ψ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1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739756"/>
            <a:ext cx="12192000" cy="61217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직사각형 11"/>
          <p:cNvSpPr/>
          <p:nvPr/>
        </p:nvSpPr>
        <p:spPr>
          <a:xfrm>
            <a:off x="0" y="1"/>
            <a:ext cx="12192000" cy="723811"/>
          </a:xfrm>
          <a:prstGeom prst="rect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6146" name="Picture 2" descr="20 August Volume 373 Issue 655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1481" y="1941752"/>
            <a:ext cx="2580267" cy="327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9361016" y="5425275"/>
            <a:ext cx="23710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 2021 August</a:t>
            </a:r>
          </a:p>
          <a:p>
            <a:pPr algn="ctr"/>
            <a:r>
              <a:rPr lang="en-US" altLang="ko-KR" sz="1600" b="1" dirty="0" err="1" smtClean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RoseTTAfold</a:t>
            </a:r>
            <a:endParaRPr lang="ko-KR" altLang="en-US" sz="1600" dirty="0">
              <a:solidFill>
                <a:srgbClr val="00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51289" y="128725"/>
            <a:ext cx="1150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24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Highly Accurate Protein Structure Prediction</a:t>
            </a:r>
            <a:endParaRPr lang="ko-KR" altLang="en-US" sz="2400" b="1" kern="0" spc="100" dirty="0" smtClean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pic>
        <p:nvPicPr>
          <p:cNvPr id="6148" name="Picture 4" descr="Volume 596 Issue 787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292" y="1947947"/>
            <a:ext cx="2468314" cy="327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6791326" y="5425275"/>
            <a:ext cx="25022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Nature 2021 August</a:t>
            </a:r>
          </a:p>
          <a:p>
            <a:pPr algn="ctr"/>
            <a:r>
              <a:rPr lang="en-US" altLang="ko-KR" sz="1600" dirty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 of the Year 2021</a:t>
            </a:r>
          </a:p>
          <a:p>
            <a:pPr algn="ctr"/>
            <a:r>
              <a:rPr lang="en-US" altLang="ko-KR" sz="1600" b="1" dirty="0" smtClean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Alphafold2</a:t>
            </a:r>
            <a:endParaRPr lang="ko-KR" altLang="en-US" sz="1600" b="1" dirty="0">
              <a:solidFill>
                <a:srgbClr val="00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7399" y="1274047"/>
            <a:ext cx="6351835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/>
              <a:t>DeepMind’s </a:t>
            </a:r>
            <a:r>
              <a:rPr lang="en-US" altLang="ko-KR" sz="2000" b="1" dirty="0" smtClean="0"/>
              <a:t>Alphafold2</a:t>
            </a:r>
            <a:r>
              <a:rPr lang="en-US" altLang="ko-KR" dirty="0" smtClean="0"/>
              <a:t>: </a:t>
            </a:r>
            <a:r>
              <a:rPr lang="en-US" altLang="ko-KR" dirty="0" smtClean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Protein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 prediction is </a:t>
            </a:r>
            <a:r>
              <a:rPr lang="en-US" altLang="ko-KR" dirty="0" smtClean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achieved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deep learning-based methods in predicting the 3D structures of proteins and protein complexes, essentially solving this long-standing challenge</a:t>
            </a:r>
            <a:r>
              <a:rPr lang="en-US" altLang="ko-KR" dirty="0" smtClean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000" b="1" dirty="0" smtClean="0"/>
              <a:t>UW’s </a:t>
            </a:r>
            <a:r>
              <a:rPr lang="en-US" altLang="ko-KR" sz="2000" b="1" dirty="0" err="1" smtClean="0"/>
              <a:t>RoseTTAfold</a:t>
            </a:r>
            <a:r>
              <a:rPr lang="en-US" altLang="ko-KR" dirty="0" smtClean="0"/>
              <a:t>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New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deep learning software can predict protein structures in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minutes,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allowing the network to collectively reason about the relationship between a protein's amino acid sequence and its folded structure.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974" y="3934871"/>
            <a:ext cx="5383584" cy="273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1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614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25" y="571499"/>
            <a:ext cx="11083550" cy="44672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25" y="5335587"/>
            <a:ext cx="11026801" cy="96043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95867" y="5470525"/>
            <a:ext cx="1405466" cy="1862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12800" y="4022725"/>
            <a:ext cx="2370666" cy="254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02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739756"/>
            <a:ext cx="12192000" cy="61217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직사각형 11"/>
          <p:cNvSpPr/>
          <p:nvPr/>
        </p:nvSpPr>
        <p:spPr>
          <a:xfrm>
            <a:off x="0" y="1"/>
            <a:ext cx="12192000" cy="723811"/>
          </a:xfrm>
          <a:prstGeom prst="rect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6" name="그룹 5"/>
          <p:cNvGrpSpPr/>
          <p:nvPr/>
        </p:nvGrpSpPr>
        <p:grpSpPr>
          <a:xfrm>
            <a:off x="459886" y="1458833"/>
            <a:ext cx="4799464" cy="5189631"/>
            <a:chOff x="459886" y="1458833"/>
            <a:chExt cx="4799464" cy="518963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273"/>
            <a:stretch/>
          </p:blipFill>
          <p:spPr>
            <a:xfrm>
              <a:off x="459886" y="2763052"/>
              <a:ext cx="4799464" cy="388541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32" r="14263" b="75484"/>
            <a:stretch/>
          </p:blipFill>
          <p:spPr>
            <a:xfrm>
              <a:off x="459886" y="1458833"/>
              <a:ext cx="4799463" cy="1307178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" t="10196" r="1526" b="8011"/>
          <a:stretch/>
        </p:blipFill>
        <p:spPr>
          <a:xfrm>
            <a:off x="5995358" y="2734573"/>
            <a:ext cx="5563654" cy="26914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itle 4"/>
          <p:cNvSpPr txBox="1">
            <a:spLocks/>
          </p:cNvSpPr>
          <p:nvPr/>
        </p:nvSpPr>
        <p:spPr bwMode="auto">
          <a:xfrm>
            <a:off x="6616164" y="5492690"/>
            <a:ext cx="432204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91440" rIns="228600" bIns="91440" numCol="1" anchor="t" anchorCtr="0" compatLnSpc="1">
            <a:prstTxWarp prst="textNoShape">
              <a:avLst/>
            </a:prstTxWarp>
            <a:spAutoFit/>
          </a:bodyPr>
          <a:lstStyle>
            <a:lvl1pPr marL="0" indent="-45085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450850" indent="-45085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D002D"/>
                </a:solidFill>
                <a:latin typeface="Times New Roman" charset="0"/>
                <a:ea typeface="Geneva" charset="0"/>
                <a:cs typeface="Arial" charset="0"/>
              </a:defRPr>
            </a:lvl2pPr>
            <a:lvl3pPr marL="450850" indent="-45085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D002D"/>
                </a:solidFill>
                <a:latin typeface="Times New Roman" charset="0"/>
                <a:ea typeface="Geneva" charset="0"/>
                <a:cs typeface="Arial" charset="0"/>
              </a:defRPr>
            </a:lvl3pPr>
            <a:lvl4pPr marL="450850" indent="-45085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D002D"/>
                </a:solidFill>
                <a:latin typeface="Times New Roman" charset="0"/>
                <a:ea typeface="Geneva" charset="0"/>
                <a:cs typeface="Arial" charset="0"/>
              </a:defRPr>
            </a:lvl4pPr>
            <a:lvl5pPr marL="450850" indent="-45085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D002D"/>
                </a:solidFill>
                <a:latin typeface="Times New Roman" charset="0"/>
                <a:ea typeface="Geneva" charset="0"/>
                <a:cs typeface="Arial" charset="0"/>
              </a:defRPr>
            </a:lvl5pPr>
            <a:lvl6pPr marL="908050" indent="-45085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1365250" indent="-45085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822450" indent="-45085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2279650" indent="-45085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600" kern="0" dirty="0" smtClean="0">
                <a:solidFill>
                  <a:srgbClr val="00339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CASP14 (2020. 12.)</a:t>
            </a:r>
            <a:endParaRPr lang="en-US" altLang="ko-KR" sz="1600" kern="0" dirty="0">
              <a:solidFill>
                <a:srgbClr val="00339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610050" y="155113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 1994, scientists interested in protein folding formed </a:t>
            </a:r>
            <a:r>
              <a:rPr lang="en-US" altLang="ko-KR" dirty="0" smtClean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CASP (</a:t>
            </a:r>
            <a:r>
              <a:rPr lang="en-US" altLang="ko-KR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Critical Assessment of protein Structure Prediction)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1289" y="137351"/>
            <a:ext cx="1150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24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erdana" panose="020B0604030504040204" pitchFamily="34" charset="0"/>
              </a:rPr>
              <a:t>Critical </a:t>
            </a:r>
            <a:r>
              <a:rPr lang="en-US" altLang="ko-KR" sz="2400" b="1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erdana" panose="020B0604030504040204" pitchFamily="34" charset="0"/>
              </a:rPr>
              <a:t>Assessment of </a:t>
            </a:r>
            <a:r>
              <a:rPr lang="en-US" altLang="ko-KR" sz="24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erdana" panose="020B0604030504040204" pitchFamily="34" charset="0"/>
              </a:rPr>
              <a:t>Protein </a:t>
            </a:r>
            <a:r>
              <a:rPr lang="en-US" altLang="ko-KR" sz="2400" b="1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erdana" panose="020B0604030504040204" pitchFamily="34" charset="0"/>
              </a:rPr>
              <a:t>Structure </a:t>
            </a:r>
            <a:r>
              <a:rPr lang="en-US" altLang="ko-KR" sz="24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erdana" panose="020B0604030504040204" pitchFamily="34" charset="0"/>
              </a:rPr>
              <a:t>Prediction (CASP)</a:t>
            </a:r>
            <a:endParaRPr lang="ko-KR" altLang="en-US" sz="2400" b="1" kern="0" spc="100" dirty="0" smtClean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603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739756"/>
            <a:ext cx="12192000" cy="61217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직사각형 12"/>
          <p:cNvSpPr/>
          <p:nvPr/>
        </p:nvSpPr>
        <p:spPr>
          <a:xfrm>
            <a:off x="0" y="1"/>
            <a:ext cx="12192000" cy="723811"/>
          </a:xfrm>
          <a:prstGeom prst="rect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직사각형 3"/>
          <p:cNvSpPr/>
          <p:nvPr/>
        </p:nvSpPr>
        <p:spPr>
          <a:xfrm>
            <a:off x="1095504" y="1355209"/>
            <a:ext cx="32095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339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Input feature </a:t>
            </a:r>
            <a:r>
              <a:rPr lang="en-US" altLang="ko-KR" sz="1600" b="1" dirty="0" err="1" smtClean="0">
                <a:solidFill>
                  <a:srgbClr val="00339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embeddings</a:t>
            </a:r>
            <a:endParaRPr lang="en-US" altLang="ko-KR" sz="1600" b="1" dirty="0" smtClean="0">
              <a:solidFill>
                <a:srgbClr val="00339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n-US" altLang="ko-KR" sz="1600" dirty="0" smtClean="0">
                <a:solidFill>
                  <a:srgbClr val="00339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(MSA</a:t>
            </a:r>
            <a:r>
              <a:rPr lang="ko-KR" altLang="en-US" sz="1600" dirty="0" smtClean="0">
                <a:solidFill>
                  <a:srgbClr val="00339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를 통해 </a:t>
            </a:r>
            <a:r>
              <a:rPr lang="en-US" altLang="ko-KR" sz="1600" dirty="0" smtClean="0">
                <a:solidFill>
                  <a:srgbClr val="00339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embedding </a:t>
            </a:r>
            <a:r>
              <a:rPr lang="ko-KR" altLang="en-US" sz="1600" dirty="0" smtClean="0">
                <a:solidFill>
                  <a:srgbClr val="00339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수행</a:t>
            </a:r>
            <a:r>
              <a:rPr lang="en-US" altLang="ko-KR" sz="1600" dirty="0" smtClean="0">
                <a:solidFill>
                  <a:srgbClr val="00339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ko-KR" altLang="en-US" sz="1600" dirty="0">
              <a:solidFill>
                <a:srgbClr val="003399"/>
              </a:solidFill>
              <a:latin typeface="Verdana" panose="020B060403050404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945329" y="1355209"/>
            <a:ext cx="35028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 err="1" smtClean="0">
                <a:solidFill>
                  <a:srgbClr val="00339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Evoformer</a:t>
            </a:r>
            <a:endParaRPr lang="en-US" altLang="ko-KR" sz="1600" b="1" dirty="0" smtClean="0">
              <a:solidFill>
                <a:srgbClr val="00339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n-US" altLang="ko-KR" sz="1600" dirty="0" smtClean="0">
                <a:solidFill>
                  <a:srgbClr val="00339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(Transformer neural network, </a:t>
            </a:r>
            <a:r>
              <a:rPr lang="ko-KR" altLang="en-US" sz="1600" dirty="0" smtClean="0">
                <a:solidFill>
                  <a:srgbClr val="00339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즉</a:t>
            </a:r>
            <a:endParaRPr lang="en-US" altLang="ko-KR" sz="1600" dirty="0" smtClean="0">
              <a:solidFill>
                <a:srgbClr val="00339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n-US" altLang="ko-KR" sz="1600" dirty="0" smtClean="0">
                <a:solidFill>
                  <a:srgbClr val="00339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attention algorithm </a:t>
            </a:r>
            <a:r>
              <a:rPr lang="ko-KR" altLang="en-US" sz="1600" dirty="0" smtClean="0">
                <a:solidFill>
                  <a:srgbClr val="00339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적용</a:t>
            </a:r>
            <a:r>
              <a:rPr lang="en-US" altLang="ko-KR" sz="1600" dirty="0" smtClean="0">
                <a:solidFill>
                  <a:srgbClr val="00339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ko-KR" altLang="en-US" sz="1600" dirty="0">
              <a:solidFill>
                <a:srgbClr val="003399"/>
              </a:solidFill>
              <a:latin typeface="Verdana" panose="020B060403050404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872250" y="1351905"/>
            <a:ext cx="30524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339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Structure </a:t>
            </a:r>
            <a:r>
              <a:rPr lang="en-US" altLang="ko-KR" sz="1600" b="1" dirty="0" smtClean="0">
                <a:solidFill>
                  <a:srgbClr val="00339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module</a:t>
            </a:r>
          </a:p>
          <a:p>
            <a:pPr algn="ctr"/>
            <a:r>
              <a:rPr lang="en-US" altLang="ko-KR" sz="1600" dirty="0" smtClean="0">
                <a:solidFill>
                  <a:srgbClr val="00339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ko-KR" altLang="en-US" sz="1600" dirty="0" smtClean="0">
                <a:solidFill>
                  <a:srgbClr val="00339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각 </a:t>
            </a:r>
            <a:r>
              <a:rPr lang="en-US" altLang="ko-KR" sz="1600" dirty="0" smtClean="0">
                <a:solidFill>
                  <a:srgbClr val="00339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amino acid</a:t>
            </a:r>
            <a:r>
              <a:rPr lang="ko-KR" altLang="en-US" sz="1600" dirty="0" smtClean="0">
                <a:solidFill>
                  <a:srgbClr val="00339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의 </a:t>
            </a:r>
            <a:r>
              <a:rPr lang="ko-KR" altLang="en-US" sz="1600" dirty="0" err="1" smtClean="0">
                <a:solidFill>
                  <a:srgbClr val="00339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위치백터와</a:t>
            </a:r>
            <a:r>
              <a:rPr lang="ko-KR" altLang="en-US" sz="1600" dirty="0" smtClean="0">
                <a:solidFill>
                  <a:srgbClr val="00339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en-US" altLang="ko-KR" sz="1600" dirty="0" smtClean="0">
              <a:solidFill>
                <a:srgbClr val="00339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ko-KR" altLang="en-US" sz="1600" dirty="0" err="1" smtClean="0">
                <a:solidFill>
                  <a:srgbClr val="00339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방향백터를</a:t>
            </a:r>
            <a:r>
              <a:rPr lang="ko-KR" altLang="en-US" sz="1600" dirty="0" smtClean="0">
                <a:solidFill>
                  <a:srgbClr val="00339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altLang="ko-KR" sz="1600" dirty="0" smtClean="0">
                <a:solidFill>
                  <a:srgbClr val="00339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GNN</a:t>
            </a:r>
            <a:r>
              <a:rPr lang="ko-KR" altLang="en-US" sz="1600" dirty="0" smtClean="0">
                <a:solidFill>
                  <a:srgbClr val="00339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을 통해 출력</a:t>
            </a:r>
            <a:r>
              <a:rPr lang="en-US" altLang="ko-KR" sz="1600" dirty="0" smtClean="0">
                <a:solidFill>
                  <a:srgbClr val="00339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ko-KR" altLang="en-US" sz="1600" dirty="0">
              <a:solidFill>
                <a:srgbClr val="003399"/>
              </a:solidFill>
              <a:latin typeface="Verdana" panose="020B060403050404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2939"/>
          <a:stretch/>
        </p:blipFill>
        <p:spPr>
          <a:xfrm>
            <a:off x="159515" y="2540682"/>
            <a:ext cx="11587220" cy="39925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318029" y="2532642"/>
            <a:ext cx="59821" cy="39960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965526" y="2531215"/>
            <a:ext cx="59821" cy="388833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51289" y="137351"/>
            <a:ext cx="1150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err="1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erdana" panose="020B0604030504040204" pitchFamily="34" charset="0"/>
              </a:rPr>
              <a:t>AlphaFold</a:t>
            </a:r>
            <a:r>
              <a:rPr lang="en-US" altLang="ko-KR" sz="24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erdana" panose="020B0604030504040204" pitchFamily="34" charset="0"/>
              </a:rPr>
              <a:t> </a:t>
            </a:r>
            <a:r>
              <a:rPr lang="en-US" altLang="ko-KR" sz="2400" b="1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erdana" panose="020B0604030504040204" pitchFamily="34" charset="0"/>
              </a:rPr>
              <a:t>2 Model Analysis</a:t>
            </a:r>
            <a:r>
              <a:rPr lang="ko-KR" altLang="en-US" sz="2400" b="1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190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739756"/>
            <a:ext cx="12192000" cy="61217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직사각형 14"/>
          <p:cNvSpPr/>
          <p:nvPr/>
        </p:nvSpPr>
        <p:spPr>
          <a:xfrm>
            <a:off x="0" y="1"/>
            <a:ext cx="12192000" cy="723811"/>
          </a:xfrm>
          <a:prstGeom prst="rect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199" y="2152104"/>
            <a:ext cx="4899790" cy="276740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296953" y="1401306"/>
            <a:ext cx="40199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ko-KR" altLang="ko-KR" sz="1600" b="1" dirty="0" err="1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MSA는</a:t>
            </a:r>
            <a:r>
              <a:rPr lang="ko-KR" altLang="ko-KR" sz="1600" b="1" dirty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="1" dirty="0" smtClean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amino acid sequence</a:t>
            </a:r>
            <a:r>
              <a:rPr lang="ko-KR" altLang="en-US" sz="1600" b="1" dirty="0" smtClean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 </a:t>
            </a:r>
            <a:r>
              <a:rPr lang="ko-KR" altLang="ko-KR" sz="1600" b="1" dirty="0" smtClean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얼마나 </a:t>
            </a:r>
            <a:endParaRPr lang="en-US" altLang="ko-KR" sz="1600" b="1" dirty="0" smtClean="0">
              <a:solidFill>
                <a:srgbClr val="00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ko-KR" altLang="ko-KR" sz="1600" b="1" dirty="0" smtClean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비슷한 </a:t>
            </a:r>
            <a:r>
              <a:rPr lang="ko-KR" altLang="ko-KR" sz="1600" b="1" dirty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지 </a:t>
            </a:r>
            <a:r>
              <a:rPr lang="ko-KR" altLang="ko-KR" sz="1600" b="1" dirty="0" smtClean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비교하기 </a:t>
            </a:r>
            <a:r>
              <a:rPr lang="ko-KR" altLang="ko-KR" sz="1600" b="1" dirty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위해 사용하는 </a:t>
            </a:r>
            <a:r>
              <a:rPr lang="ko-KR" altLang="ko-KR" sz="1600" b="1" dirty="0" smtClean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기술</a:t>
            </a:r>
            <a:endParaRPr lang="ko-KR" altLang="ko-KR" sz="1600" b="1" dirty="0">
              <a:solidFill>
                <a:srgbClr val="00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007"/>
          <a:stretch/>
        </p:blipFill>
        <p:spPr>
          <a:xfrm>
            <a:off x="203622" y="1234255"/>
            <a:ext cx="1499016" cy="513396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574" y="4213532"/>
            <a:ext cx="3667376" cy="246263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55" y="2172068"/>
            <a:ext cx="4904445" cy="1896641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7909644" y="1409338"/>
            <a:ext cx="31950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003399"/>
                </a:solidFill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P</a:t>
            </a:r>
            <a:r>
              <a:rPr lang="ko-KR" altLang="ko-KR" sz="1600" b="1" dirty="0" err="1" smtClean="0">
                <a:solidFill>
                  <a:srgbClr val="003399"/>
                </a:solidFill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air</a:t>
            </a:r>
            <a:r>
              <a:rPr lang="ko-KR" altLang="ko-KR" sz="1600" b="1" dirty="0" smtClean="0">
                <a:solidFill>
                  <a:srgbClr val="003399"/>
                </a:solidFill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 representation</a:t>
            </a:r>
            <a:r>
              <a:rPr lang="en-US" altLang="ko-KR" sz="1600" b="1" dirty="0" smtClean="0">
                <a:solidFill>
                  <a:srgbClr val="003399"/>
                </a:solidFill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: </a:t>
            </a:r>
            <a:r>
              <a:rPr lang="ko-KR" altLang="ko-KR" sz="1600" b="1" dirty="0" smtClean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아미노산이 </a:t>
            </a:r>
            <a:r>
              <a:rPr lang="ko-KR" altLang="ko-KR" sz="1600" b="1" dirty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서로 접촉할 가능성이 있는 </a:t>
            </a:r>
            <a:r>
              <a:rPr lang="ko-KR" altLang="ko-KR" sz="1600" b="1" dirty="0" smtClean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모델</a:t>
            </a:r>
            <a:endParaRPr lang="ko-KR" altLang="en-US" sz="1600" b="1" dirty="0">
              <a:solidFill>
                <a:srgbClr val="00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0400797" y="5118760"/>
            <a:ext cx="2203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FF66FF"/>
                </a:solidFill>
                <a:latin typeface="+mj-lt"/>
                <a:ea typeface="돋움" panose="020B0600000101010101" pitchFamily="50" charset="-127"/>
              </a:rPr>
              <a:t>K</a:t>
            </a:r>
            <a:endParaRPr lang="ko-KR" altLang="en-US" sz="1400" dirty="0">
              <a:solidFill>
                <a:srgbClr val="FF66FF"/>
              </a:solidFill>
              <a:latin typeface="+mj-lt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137351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erdana" panose="020B0604030504040204" pitchFamily="34" charset="0"/>
              </a:rPr>
              <a:t>1</a:t>
            </a:r>
            <a:r>
              <a:rPr lang="en-US" altLang="ko-KR" sz="2400" b="1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erdana" panose="020B0604030504040204" pitchFamily="34" charset="0"/>
              </a:rPr>
              <a:t>. Embedding stage: Multiple Sequence Alignment (MSA) and pair representation</a:t>
            </a:r>
            <a:endParaRPr lang="ko-KR" altLang="en-US" sz="2400" b="1" dirty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2268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739756"/>
            <a:ext cx="12192000" cy="61217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직사각형 15"/>
          <p:cNvSpPr/>
          <p:nvPr/>
        </p:nvSpPr>
        <p:spPr>
          <a:xfrm>
            <a:off x="0" y="1"/>
            <a:ext cx="12192000" cy="723811"/>
          </a:xfrm>
          <a:prstGeom prst="rect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75" r="7793" b="51228"/>
          <a:stretch/>
        </p:blipFill>
        <p:spPr>
          <a:xfrm>
            <a:off x="3400425" y="2979579"/>
            <a:ext cx="2314575" cy="239252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38100" y="2339821"/>
            <a:ext cx="2031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 err="1"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H</a:t>
            </a:r>
            <a:r>
              <a:rPr lang="ko-KR" altLang="ko-KR" sz="1600" b="1" dirty="0" err="1" smtClean="0"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uman</a:t>
            </a:r>
            <a:r>
              <a:rPr lang="ko-KR" altLang="ko-KR" sz="1600" b="1" dirty="0" smtClean="0"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ko-KR" sz="1600" b="1" dirty="0" err="1"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myoglobin</a:t>
            </a:r>
            <a:r>
              <a:rPr lang="ko-KR" altLang="ko-KR" sz="1600" b="1" dirty="0"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 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76609" y="2345849"/>
            <a:ext cx="28873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 smtClean="0"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A</a:t>
            </a:r>
            <a:r>
              <a:rPr lang="ko-KR" altLang="ko-KR" sz="1600" b="1" dirty="0" err="1" smtClean="0"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frican</a:t>
            </a:r>
            <a:r>
              <a:rPr lang="ko-KR" altLang="ko-KR" sz="1600" b="1" dirty="0" smtClean="0"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ko-KR" sz="1600" b="1" dirty="0" err="1"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elephant</a:t>
            </a:r>
            <a:r>
              <a:rPr lang="ko-KR" altLang="ko-KR" sz="1600" b="1" dirty="0"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ko-KR" sz="1600" b="1" dirty="0" err="1" smtClean="0"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myoglobin</a:t>
            </a:r>
            <a:endParaRPr lang="en-US" altLang="ko-KR" sz="1600" b="1" dirty="0" smtClean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ko-KR" sz="1600" b="1" dirty="0" smtClean="0"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(80</a:t>
            </a:r>
            <a:r>
              <a:rPr lang="ko-KR" altLang="ko-KR" sz="1600" b="1" dirty="0"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% </a:t>
            </a:r>
            <a:r>
              <a:rPr lang="ko-KR" altLang="ko-KR" sz="1600" b="1" dirty="0" err="1"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sequence</a:t>
            </a:r>
            <a:r>
              <a:rPr lang="ko-KR" altLang="ko-KR" sz="1600" b="1" dirty="0"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ko-KR" sz="1600" b="1" dirty="0" err="1"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identity</a:t>
            </a:r>
            <a:r>
              <a:rPr lang="ko-KR" altLang="ko-KR" sz="1600" b="1" dirty="0"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)</a:t>
            </a:r>
            <a:r>
              <a:rPr lang="ko-KR" altLang="ko-KR" sz="1600" b="1" dirty="0" smtClean="0"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 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87052" y="2337715"/>
            <a:ext cx="25811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 smtClean="0"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B</a:t>
            </a:r>
            <a:r>
              <a:rPr lang="ko-KR" altLang="ko-KR" sz="1600" b="1" dirty="0" err="1" smtClean="0"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lackfin</a:t>
            </a:r>
            <a:r>
              <a:rPr lang="ko-KR" altLang="ko-KR" sz="1600" b="1" dirty="0" smtClean="0"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ko-KR" sz="1600" b="1" dirty="0" err="1"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tuna</a:t>
            </a:r>
            <a:r>
              <a:rPr lang="ko-KR" altLang="ko-KR" sz="1600" b="1" dirty="0"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ko-KR" sz="1600" b="1" dirty="0" err="1" smtClean="0"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myoglobin</a:t>
            </a:r>
            <a:endParaRPr lang="en-US" altLang="ko-KR" sz="1600" b="1" dirty="0" smtClean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ko-KR" sz="1600" b="1" dirty="0" smtClean="0"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(45</a:t>
            </a:r>
            <a:r>
              <a:rPr lang="ko-KR" altLang="ko-KR" sz="1600" b="1" dirty="0"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% </a:t>
            </a:r>
            <a:r>
              <a:rPr lang="ko-KR" altLang="ko-KR" sz="1600" b="1" dirty="0" err="1"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sequence</a:t>
            </a:r>
            <a:r>
              <a:rPr lang="ko-KR" altLang="ko-KR" sz="1600" b="1" dirty="0"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ko-KR" sz="1600" b="1" dirty="0" err="1"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identity</a:t>
            </a:r>
            <a:r>
              <a:rPr lang="ko-KR" altLang="ko-KR" sz="1600" b="1" dirty="0"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)</a:t>
            </a:r>
            <a:r>
              <a:rPr lang="ko-KR" altLang="ko-KR" sz="1600" b="1" dirty="0" smtClean="0"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 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268564" y="2343737"/>
            <a:ext cx="26388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 smtClean="0"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P</a:t>
            </a:r>
            <a:r>
              <a:rPr lang="ko-KR" altLang="ko-KR" sz="1600" b="1" dirty="0" err="1" smtClean="0"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igeon</a:t>
            </a:r>
            <a:r>
              <a:rPr lang="ko-KR" altLang="ko-KR" sz="1600" b="1" dirty="0" smtClean="0"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ko-KR" sz="1600" b="1" dirty="0" err="1" smtClean="0"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myoglobin</a:t>
            </a:r>
            <a:endParaRPr lang="en-US" altLang="ko-KR" sz="1600" b="1" dirty="0" smtClean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ko-KR" sz="1600" b="1" dirty="0" smtClean="0"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en-US" altLang="ko-KR" sz="1600" b="1" dirty="0" smtClean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2</a:t>
            </a:r>
            <a:r>
              <a:rPr lang="ko-KR" altLang="ko-KR" sz="1600" b="1" dirty="0" smtClean="0"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5</a:t>
            </a:r>
            <a:r>
              <a:rPr lang="ko-KR" altLang="ko-KR" sz="1600" b="1" dirty="0"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% </a:t>
            </a:r>
            <a:r>
              <a:rPr lang="ko-KR" altLang="ko-KR" sz="1600" b="1" dirty="0" err="1"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sequence</a:t>
            </a:r>
            <a:r>
              <a:rPr lang="ko-KR" altLang="ko-KR" sz="1600" b="1" dirty="0"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ko-KR" sz="1600" b="1" dirty="0" err="1"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identity</a:t>
            </a:r>
            <a:r>
              <a:rPr lang="ko-KR" altLang="ko-KR" sz="1600" b="1" dirty="0"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) </a:t>
            </a:r>
            <a:r>
              <a:rPr lang="ko-KR" altLang="ko-KR" sz="1600" b="1" dirty="0" smtClean="0"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 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137351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erdana" panose="020B0604030504040204" pitchFamily="34" charset="0"/>
              </a:rPr>
              <a:t>Myoglobin</a:t>
            </a:r>
            <a:endParaRPr lang="ko-KR" altLang="en-US" sz="2400" b="1" dirty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1" t="49277" r="59481"/>
          <a:stretch/>
        </p:blipFill>
        <p:spPr>
          <a:xfrm>
            <a:off x="6359779" y="2883878"/>
            <a:ext cx="2212722" cy="248822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8" r="57600" b="51228"/>
          <a:stretch/>
        </p:blipFill>
        <p:spPr>
          <a:xfrm>
            <a:off x="614117" y="2979579"/>
            <a:ext cx="2300533" cy="239252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20" t="49277" r="9500"/>
          <a:stretch/>
        </p:blipFill>
        <p:spPr>
          <a:xfrm>
            <a:off x="9102979" y="2869069"/>
            <a:ext cx="2164015" cy="248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2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1"/>
            <a:ext cx="12192000" cy="871587"/>
          </a:xfrm>
          <a:prstGeom prst="rect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직사각형 15"/>
          <p:cNvSpPr/>
          <p:nvPr/>
        </p:nvSpPr>
        <p:spPr>
          <a:xfrm>
            <a:off x="0" y="892840"/>
            <a:ext cx="12192000" cy="5968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직사각형 5"/>
          <p:cNvSpPr/>
          <p:nvPr/>
        </p:nvSpPr>
        <p:spPr>
          <a:xfrm>
            <a:off x="143559" y="4636249"/>
            <a:ext cx="390714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1400" b="1" dirty="0">
                <a:latin typeface="+mj-lt"/>
              </a:rPr>
              <a:t>Sequence-residue </a:t>
            </a:r>
            <a:r>
              <a:rPr lang="ko-KR" altLang="ko-KR" sz="1400" b="1" dirty="0" smtClean="0">
                <a:latin typeface="+mj-lt"/>
              </a:rPr>
              <a:t>edge</a:t>
            </a:r>
            <a:r>
              <a:rPr lang="en-US" altLang="ko-KR" sz="1400" b="1" dirty="0" smtClean="0">
                <a:latin typeface="+mj-lt"/>
              </a:rPr>
              <a:t>s</a:t>
            </a:r>
            <a:r>
              <a:rPr lang="en-US" altLang="ko-KR" sz="1400" dirty="0" smtClean="0">
                <a:latin typeface="+mj-lt"/>
                <a:ea typeface="Verdana" panose="020B0604030504040204" pitchFamily="34" charset="0"/>
              </a:rPr>
              <a:t>: identify a correlation between various amino acid sequences and residues </a:t>
            </a:r>
            <a:r>
              <a:rPr lang="en-US" altLang="ko-KR" sz="1400" dirty="0" smtClean="0">
                <a:latin typeface="+mj-lt"/>
              </a:rPr>
              <a:t>using self-attention algorithm</a:t>
            </a:r>
            <a:r>
              <a:rPr lang="ko-KR" altLang="ko-KR" sz="1400" dirty="0" smtClean="0">
                <a:latin typeface="+mj-lt"/>
              </a:rPr>
              <a:t> </a:t>
            </a:r>
            <a:endParaRPr lang="en-US" altLang="ko-KR" sz="1400" dirty="0" smtClean="0">
              <a:latin typeface="+mj-lt"/>
              <a:ea typeface="Verdana" panose="020B0604030504040204" pitchFamily="34" charset="0"/>
            </a:endParaRPr>
          </a:p>
          <a:p>
            <a:endParaRPr lang="en-US" altLang="ko-KR" sz="1400" dirty="0" smtClean="0">
              <a:latin typeface="+mj-lt"/>
              <a:ea typeface="Verdana" panose="020B0604030504040204" pitchFamily="34" charset="0"/>
            </a:endParaRPr>
          </a:p>
          <a:p>
            <a:r>
              <a:rPr lang="en-US" altLang="ko-KR" sz="1400" b="1" dirty="0" smtClean="0">
                <a:latin typeface="+mj-lt"/>
                <a:ea typeface="Verdana" panose="020B0604030504040204" pitchFamily="34" charset="0"/>
              </a:rPr>
              <a:t>R</a:t>
            </a:r>
            <a:r>
              <a:rPr lang="ko-KR" altLang="ko-KR" sz="1400" b="1" dirty="0" smtClean="0">
                <a:latin typeface="+mj-lt"/>
              </a:rPr>
              <a:t>esidue-residue edges</a:t>
            </a:r>
            <a:r>
              <a:rPr lang="en-US" altLang="ko-KR" sz="1400" dirty="0" smtClean="0">
                <a:latin typeface="+mj-lt"/>
                <a:ea typeface="Verdana" panose="020B0604030504040204" pitchFamily="34" charset="0"/>
              </a:rPr>
              <a:t>: determine the </a:t>
            </a:r>
            <a:r>
              <a:rPr lang="ko-KR" altLang="ko-KR" sz="1400" dirty="0" smtClean="0">
                <a:latin typeface="+mj-lt"/>
              </a:rPr>
              <a:t>distance map </a:t>
            </a:r>
            <a:r>
              <a:rPr lang="en-US" altLang="ko-KR" sz="1400" dirty="0">
                <a:ea typeface="Verdana" panose="020B0604030504040204" pitchFamily="34" charset="0"/>
              </a:rPr>
              <a:t>between various amino acid </a:t>
            </a:r>
            <a:r>
              <a:rPr lang="en-US" altLang="ko-KR" sz="1400" dirty="0" smtClean="0">
                <a:ea typeface="Verdana" panose="020B0604030504040204" pitchFamily="34" charset="0"/>
              </a:rPr>
              <a:t>residues</a:t>
            </a:r>
            <a:endParaRPr lang="ko-KR" altLang="ko-KR" sz="1400" dirty="0">
              <a:latin typeface="+mj-lt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3" t="7928" r="31621" b="12506"/>
          <a:stretch/>
        </p:blipFill>
        <p:spPr>
          <a:xfrm>
            <a:off x="230736" y="1409700"/>
            <a:ext cx="3413260" cy="308067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61" b="44292"/>
          <a:stretch/>
        </p:blipFill>
        <p:spPr>
          <a:xfrm>
            <a:off x="8406213" y="1356586"/>
            <a:ext cx="2537112" cy="2193862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4143375" y="5131203"/>
            <a:ext cx="3701664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 smtClean="0">
                <a:latin typeface="Verdana" panose="020B0604030504040204" pitchFamily="34" charset="0"/>
                <a:ea typeface="돋움" panose="020B0600000101010101" pitchFamily="50" charset="-127"/>
              </a:rPr>
              <a:t>The </a:t>
            </a:r>
            <a:r>
              <a:rPr lang="ko-KR" altLang="ko-KR" sz="1400" dirty="0" smtClean="0">
                <a:latin typeface="Verdana" panose="020B0604030504040204" pitchFamily="34" charset="0"/>
                <a:ea typeface="돋움" panose="020B0600000101010101" pitchFamily="50" charset="-127"/>
              </a:rPr>
              <a:t>MSA </a:t>
            </a:r>
            <a:r>
              <a:rPr lang="ko-KR" altLang="ko-KR" sz="1400" dirty="0">
                <a:latin typeface="Verdana" panose="020B0604030504040204" pitchFamily="34" charset="0"/>
                <a:ea typeface="돋움" panose="020B0600000101010101" pitchFamily="50" charset="-127"/>
              </a:rPr>
              <a:t>transformer identifies a correlation between two columns of the MSA, each corresponding to a residue. This information is passed to the pair representation, where subsequently the pair representation identifies another possible interaction. </a:t>
            </a:r>
            <a:endParaRPr lang="en-US" altLang="ko-KR" sz="1400" dirty="0" smtClean="0">
              <a:latin typeface="Verdana" panose="020B0604030504040204" pitchFamily="34" charset="0"/>
              <a:ea typeface="돋움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189824" y="1039284"/>
            <a:ext cx="56845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1600" b="1" dirty="0" err="1">
                <a:solidFill>
                  <a:srgbClr val="003399"/>
                </a:solidFill>
                <a:latin typeface="Verdana" panose="020B0604030504040204" pitchFamily="34" charset="0"/>
                <a:ea typeface="돋움" panose="020B0600000101010101" pitchFamily="50" charset="-127"/>
              </a:rPr>
              <a:t>Conceptualization</a:t>
            </a:r>
            <a:r>
              <a:rPr lang="ko-KR" altLang="ko-KR" sz="1600" b="1" dirty="0">
                <a:solidFill>
                  <a:srgbClr val="003399"/>
                </a:solidFill>
                <a:latin typeface="Verdana" panose="020B0604030504040204" pitchFamily="34" charset="0"/>
                <a:ea typeface="돋움" panose="020B0600000101010101" pitchFamily="50" charset="-127"/>
              </a:rPr>
              <a:t> of the </a:t>
            </a:r>
            <a:r>
              <a:rPr lang="ko-KR" altLang="ko-KR" sz="1600" b="1" dirty="0" err="1">
                <a:solidFill>
                  <a:srgbClr val="003399"/>
                </a:solidFill>
                <a:latin typeface="Verdana" panose="020B0604030504040204" pitchFamily="34" charset="0"/>
                <a:ea typeface="돋움" panose="020B0600000101010101" pitchFamily="50" charset="-127"/>
              </a:rPr>
              <a:t>Evoformer</a:t>
            </a:r>
            <a:r>
              <a:rPr lang="ko-KR" altLang="ko-KR" sz="1600" b="1" dirty="0">
                <a:solidFill>
                  <a:srgbClr val="003399"/>
                </a:solidFill>
                <a:latin typeface="Verdana" panose="020B0604030504040204" pitchFamily="34" charset="0"/>
                <a:ea typeface="돋움" panose="020B0600000101010101" pitchFamily="50" charset="-127"/>
              </a:rPr>
              <a:t> information</a:t>
            </a:r>
            <a:endParaRPr lang="ko-KR" altLang="en-US" sz="1600" b="1" dirty="0">
              <a:solidFill>
                <a:srgbClr val="003399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978921" y="5125966"/>
            <a:ext cx="374305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 smtClean="0">
                <a:latin typeface="Verdana" panose="020B0604030504040204" pitchFamily="34" charset="0"/>
                <a:ea typeface="돋움" panose="020B0600000101010101" pitchFamily="50" charset="-127"/>
              </a:rPr>
              <a:t>T</a:t>
            </a:r>
            <a:r>
              <a:rPr lang="ko-KR" altLang="ko-KR" sz="1400" dirty="0" err="1" smtClean="0">
                <a:latin typeface="Verdana" panose="020B0604030504040204" pitchFamily="34" charset="0"/>
                <a:ea typeface="돋움" panose="020B0600000101010101" pitchFamily="50" charset="-127"/>
              </a:rPr>
              <a:t>he</a:t>
            </a:r>
            <a:r>
              <a:rPr lang="ko-KR" altLang="ko-KR" sz="1400" dirty="0" smtClean="0">
                <a:latin typeface="Verdana" panose="020B0604030504040204" pitchFamily="34" charset="0"/>
                <a:ea typeface="돋움" panose="020B0600000101010101" pitchFamily="50" charset="-127"/>
              </a:rPr>
              <a:t> </a:t>
            </a:r>
            <a:r>
              <a:rPr lang="ko-KR" altLang="ko-KR" sz="1400" dirty="0">
                <a:latin typeface="Verdana" panose="020B0604030504040204" pitchFamily="34" charset="0"/>
                <a:ea typeface="돋움" panose="020B0600000101010101" pitchFamily="50" charset="-127"/>
              </a:rPr>
              <a:t>information is passed back to the MSA. The MSA transformer receives an input from the pair representation, and observes that another pair of columns exhibits a significant </a:t>
            </a:r>
            <a:r>
              <a:rPr lang="ko-KR" altLang="ko-KR" sz="1400" dirty="0" smtClean="0">
                <a:latin typeface="Verdana" panose="020B0604030504040204" pitchFamily="34" charset="0"/>
                <a:ea typeface="돋움" panose="020B0600000101010101" pitchFamily="50" charset="-127"/>
              </a:rPr>
              <a:t>correlation</a:t>
            </a:r>
            <a:endParaRPr lang="ko-KR" altLang="ko-KR" sz="1400" dirty="0">
              <a:latin typeface="Verdana" panose="020B0604030504040204" pitchFamily="34" charset="0"/>
              <a:ea typeface="Dotum" panose="020B0600000101010101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43"/>
          <a:stretch/>
        </p:blipFill>
        <p:spPr>
          <a:xfrm>
            <a:off x="4895273" y="1437557"/>
            <a:ext cx="2488293" cy="366841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21253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erdana" panose="020B0604030504040204" pitchFamily="34" charset="0"/>
              </a:rPr>
              <a:t>2</a:t>
            </a:r>
            <a:r>
              <a:rPr lang="en-US" altLang="ko-KR" sz="2400" b="1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erdana" panose="020B0604030504040204" pitchFamily="34" charset="0"/>
              </a:rPr>
              <a:t>. Trunk stage: </a:t>
            </a:r>
            <a:r>
              <a:rPr lang="en-US" altLang="ko-KR" sz="2400" b="1" dirty="0" err="1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Evoformer</a:t>
            </a:r>
            <a:r>
              <a:rPr lang="en-US" altLang="ko-KR" sz="2400" b="1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ko-KR" altLang="ko-KR" sz="2400" b="1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(</a:t>
            </a:r>
            <a:r>
              <a:rPr lang="ko-KR" altLang="ko-KR" sz="2400" b="1" dirty="0" err="1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Evolutionary</a:t>
            </a:r>
            <a:r>
              <a:rPr lang="ko-KR" altLang="ko-KR" sz="2400" b="1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ko-KR" altLang="ko-KR" sz="2400" b="1" dirty="0" err="1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Transformer</a:t>
            </a:r>
            <a:r>
              <a:rPr lang="en-US" altLang="ko-KR" sz="24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) </a:t>
            </a:r>
            <a:r>
              <a:rPr lang="en-US" altLang="ko-KR" sz="2400" b="1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module </a:t>
            </a:r>
            <a:endParaRPr lang="en-US" altLang="ko-KR" sz="2400" b="1" dirty="0" smtClean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algn="ctr"/>
            <a:r>
              <a:rPr lang="en-US" altLang="ko-KR" sz="24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erdana" panose="020B0604030504040204" pitchFamily="34" charset="0"/>
              </a:rPr>
              <a:t>using </a:t>
            </a:r>
            <a:r>
              <a:rPr lang="en-US" altLang="ko-KR" sz="2400" b="1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erdana" panose="020B0604030504040204" pitchFamily="34" charset="0"/>
              </a:rPr>
              <a:t>attention </a:t>
            </a:r>
            <a:r>
              <a:rPr lang="en-US" altLang="ko-KR" sz="24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erdana" panose="020B0604030504040204" pitchFamily="34" charset="0"/>
              </a:rPr>
              <a:t>algorithm</a:t>
            </a:r>
            <a:endParaRPr lang="ko-KR" altLang="en-US" sz="2400" b="1" dirty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370299" y="1039284"/>
            <a:ext cx="856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rgbClr val="003399"/>
                </a:solidFill>
                <a:latin typeface="Verdana" panose="020B0604030504040204" pitchFamily="34" charset="0"/>
                <a:ea typeface="돋움" panose="020B0600000101010101" pitchFamily="50" charset="-127"/>
              </a:rPr>
              <a:t>Trunk</a:t>
            </a:r>
            <a:endParaRPr lang="ko-KR" altLang="en-US" sz="1600" b="1" dirty="0">
              <a:solidFill>
                <a:srgbClr val="00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41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739756"/>
            <a:ext cx="12192000" cy="61217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직사각형 16"/>
          <p:cNvSpPr/>
          <p:nvPr/>
        </p:nvSpPr>
        <p:spPr>
          <a:xfrm>
            <a:off x="0" y="1"/>
            <a:ext cx="12192000" cy="723811"/>
          </a:xfrm>
          <a:prstGeom prst="rect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29731" y="1277224"/>
            <a:ext cx="10946913" cy="4776989"/>
          </a:xfrm>
        </p:spPr>
        <p:txBody>
          <a:bodyPr>
            <a:noAutofit/>
          </a:bodyPr>
          <a:lstStyle/>
          <a:p>
            <a:pPr marL="180975" indent="-180975">
              <a:lnSpc>
                <a:spcPct val="100000"/>
              </a:lnSpc>
              <a:buNone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► 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Computational biology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refers to the use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of data analysis, mathematical modeling and computational simulations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to understand biological systems and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relationships.</a:t>
            </a:r>
          </a:p>
          <a:p>
            <a:pPr marL="180975" indent="-180975">
              <a:lnSpc>
                <a:spcPct val="100000"/>
              </a:lnSpc>
              <a:buNone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►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intersection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of computer science, biology, and big data,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the field also has foundations in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applied mathematics, chemistry, and genetics.</a:t>
            </a:r>
          </a:p>
          <a:p>
            <a:pPr marL="180975" indent="-180975">
              <a:lnSpc>
                <a:spcPct val="100000"/>
              </a:lnSpc>
              <a:buNone/>
            </a:pP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►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Bioinformatics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analysis of informatics processes in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biological systems)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began in the early 1970s. At this time, research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in artificial intelligence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was using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network models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of the human brain in order to generate new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algorithms.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This use of biological data pushed biological researchers to use computers to evaluate and compare large data sets in their own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field. </a:t>
            </a:r>
          </a:p>
          <a:p>
            <a:pPr marL="180975" indent="-180975">
              <a:lnSpc>
                <a:spcPct val="100000"/>
              </a:lnSpc>
              <a:buNone/>
            </a:pP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►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best-known example of computational biology,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Human Genome Project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officially began in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1990.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By 2003, the project had mapped around 85% of the human genome, satisfying its initial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goals.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Work continued, however, and by 2021 level "complete genome" was reached with only 0.3% remaining bases covered by potential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issues.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The missing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Y chromosome was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added in January 2022. </a:t>
            </a:r>
            <a:endParaRPr lang="en-US" altLang="ko-KR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0975" indent="-180975">
              <a:lnSpc>
                <a:spcPct val="100000"/>
              </a:lnSpc>
              <a:buNone/>
            </a:pP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►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Since 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the late 1990s, computational biology has become an important part of biology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leading to numerous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subfields. Today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the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International Society for Computational Biology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recognizes 21 different 'Communities of Special Interest', each representing a slice of the larger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field.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In addition to helping sequence the human genome, computational biology has helped create accurate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models of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human brain, map the 3D structure of genomes,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and model biological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systems.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0975" indent="-180975">
              <a:lnSpc>
                <a:spcPct val="100000"/>
              </a:lnSpc>
              <a:buNone/>
            </a:pPr>
            <a:endParaRPr lang="en-US" sz="1600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626" y="120782"/>
            <a:ext cx="12192000" cy="491694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ko-KR" sz="2400" b="1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Computational </a:t>
            </a:r>
            <a:r>
              <a:rPr lang="en-US" altLang="ko-KR" sz="24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Biology </a:t>
            </a:r>
            <a:endParaRPr lang="en-US" sz="2400" b="1" dirty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1822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892840"/>
            <a:ext cx="12192000" cy="5968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직사각형 17"/>
          <p:cNvSpPr/>
          <p:nvPr/>
        </p:nvSpPr>
        <p:spPr>
          <a:xfrm>
            <a:off x="0" y="1"/>
            <a:ext cx="12192000" cy="871587"/>
          </a:xfrm>
          <a:prstGeom prst="rect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54" b="12506"/>
          <a:stretch/>
        </p:blipFill>
        <p:spPr>
          <a:xfrm>
            <a:off x="225933" y="1413385"/>
            <a:ext cx="2071020" cy="382518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59280" r="50804"/>
          <a:stretch/>
        </p:blipFill>
        <p:spPr>
          <a:xfrm>
            <a:off x="2456612" y="1865273"/>
            <a:ext cx="4173196" cy="253305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554888" y="4665191"/>
            <a:ext cx="39766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Verdana" panose="020B0604030504040204" pitchFamily="34" charset="0"/>
                <a:ea typeface="Verdana" panose="020B0604030504040204" pitchFamily="34" charset="0"/>
              </a:rPr>
              <a:t>Structure module including </a:t>
            </a:r>
            <a:r>
              <a:rPr lang="en-US" altLang="ko-KR" sz="1400" b="1" dirty="0">
                <a:latin typeface="Verdana" panose="020B0604030504040204" pitchFamily="34" charset="0"/>
                <a:ea typeface="Verdana" panose="020B0604030504040204" pitchFamily="34" charset="0"/>
              </a:rPr>
              <a:t>Invariant point attention (IPA</a:t>
            </a:r>
            <a:r>
              <a:rPr lang="en-US" altLang="ko-KR" sz="14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) </a:t>
            </a:r>
            <a:r>
              <a:rPr lang="en-US" altLang="ko-KR" sz="1400" dirty="0" smtClean="0">
                <a:latin typeface="Verdana" panose="020B0604030504040204" pitchFamily="34" charset="0"/>
                <a:ea typeface="Verdana" panose="020B0604030504040204" pitchFamily="34" charset="0"/>
              </a:rPr>
              <a:t>module</a:t>
            </a:r>
            <a:r>
              <a:rPr lang="en-US" altLang="ko-KR" sz="1400" dirty="0">
                <a:latin typeface="Verdana" panose="020B0604030504040204" pitchFamily="34" charset="0"/>
                <a:ea typeface="Verdana" panose="020B0604030504040204" pitchFamily="34" charset="0"/>
              </a:rPr>
              <a:t>. The single representation is a copy of the first row of the </a:t>
            </a:r>
            <a:r>
              <a:rPr lang="en-US" altLang="ko-KR" sz="1400" dirty="0" smtClean="0">
                <a:latin typeface="Verdana" panose="020B0604030504040204" pitchFamily="34" charset="0"/>
                <a:ea typeface="Verdana" panose="020B0604030504040204" pitchFamily="34" charset="0"/>
              </a:rPr>
              <a:t>MSA representation</a:t>
            </a:r>
            <a:r>
              <a:rPr lang="en-US" altLang="ko-KR" sz="14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ko-KR" altLang="en-US" sz="1400" dirty="0">
              <a:latin typeface="Verdana" panose="020B060403050404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947712" y="4664171"/>
            <a:ext cx="22442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Verdana" panose="020B0604030504040204" pitchFamily="34" charset="0"/>
                <a:ea typeface="Verdana" panose="020B0604030504040204" pitchFamily="34" charset="0"/>
              </a:rPr>
              <a:t>Frame aligned point error (FAPE). Green, predicted structure; grey, </a:t>
            </a:r>
            <a:r>
              <a:rPr lang="en-US" altLang="ko-KR" sz="1400" dirty="0" smtClean="0">
                <a:latin typeface="Verdana" panose="020B0604030504040204" pitchFamily="34" charset="0"/>
                <a:ea typeface="Verdana" panose="020B0604030504040204" pitchFamily="34" charset="0"/>
              </a:rPr>
              <a:t>true structure</a:t>
            </a:r>
            <a:r>
              <a:rPr lang="en-US" altLang="ko-KR" sz="1400" dirty="0">
                <a:latin typeface="Verdana" panose="020B0604030504040204" pitchFamily="34" charset="0"/>
                <a:ea typeface="Verdana" panose="020B0604030504040204" pitchFamily="34" charset="0"/>
              </a:rPr>
              <a:t>; (</a:t>
            </a:r>
            <a:r>
              <a:rPr lang="en-US" altLang="ko-KR" sz="1400" i="1" dirty="0" err="1">
                <a:latin typeface="Verdana" panose="020B0604030504040204" pitchFamily="34" charset="0"/>
                <a:ea typeface="Verdana" panose="020B0604030504040204" pitchFamily="34" charset="0"/>
              </a:rPr>
              <a:t>Rk</a:t>
            </a:r>
            <a:r>
              <a:rPr lang="en-US" altLang="ko-KR" sz="14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altLang="ko-KR" sz="1400" b="1" dirty="0" err="1">
                <a:latin typeface="Verdana" panose="020B0604030504040204" pitchFamily="34" charset="0"/>
                <a:ea typeface="Verdana" panose="020B0604030504040204" pitchFamily="34" charset="0"/>
              </a:rPr>
              <a:t>t</a:t>
            </a:r>
            <a:r>
              <a:rPr lang="en-US" altLang="ko-KR" sz="1400" i="1" dirty="0" err="1">
                <a:latin typeface="Verdana" panose="020B0604030504040204" pitchFamily="34" charset="0"/>
                <a:ea typeface="Verdana" panose="020B0604030504040204" pitchFamily="34" charset="0"/>
              </a:rPr>
              <a:t>k</a:t>
            </a:r>
            <a:r>
              <a:rPr lang="en-US" altLang="ko-KR" sz="1400" dirty="0">
                <a:latin typeface="Verdana" panose="020B0604030504040204" pitchFamily="34" charset="0"/>
                <a:ea typeface="Verdana" panose="020B0604030504040204" pitchFamily="34" charset="0"/>
              </a:rPr>
              <a:t>), frames; </a:t>
            </a:r>
            <a:r>
              <a:rPr lang="en-US" altLang="ko-KR" sz="1400" b="1" dirty="0"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en-US" altLang="ko-KR" sz="1400" dirty="0">
                <a:latin typeface="Verdana" panose="020B0604030504040204" pitchFamily="34" charset="0"/>
                <a:ea typeface="Verdana" panose="020B0604030504040204" pitchFamily="34" charset="0"/>
              </a:rPr>
              <a:t>i, atom positions.</a:t>
            </a:r>
            <a:endParaRPr lang="ko-KR" altLang="en-US" sz="1400" dirty="0">
              <a:latin typeface="Verdana" panose="020B060403050404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31532" y="4665191"/>
            <a:ext cx="3497685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Verdana" panose="020B0604030504040204" pitchFamily="34" charset="0"/>
                <a:ea typeface="Verdana" panose="020B0604030504040204" pitchFamily="34" charset="0"/>
              </a:rPr>
              <a:t>Residue gas</a:t>
            </a:r>
            <a:r>
              <a:rPr lang="en-US" altLang="ko-KR" sz="1400" dirty="0">
                <a:latin typeface="Verdana" panose="020B0604030504040204" pitchFamily="34" charset="0"/>
                <a:ea typeface="Verdana" panose="020B0604030504040204" pitchFamily="34" charset="0"/>
              </a:rPr>
              <a:t>: a representation of each residue as </a:t>
            </a:r>
            <a:r>
              <a:rPr lang="en-US" altLang="ko-KR" sz="1400" dirty="0" smtClean="0">
                <a:latin typeface="Verdana" panose="020B0604030504040204" pitchFamily="34" charset="0"/>
                <a:ea typeface="Verdana" panose="020B0604030504040204" pitchFamily="34" charset="0"/>
              </a:rPr>
              <a:t>one free-floating </a:t>
            </a:r>
            <a:r>
              <a:rPr lang="en-US" altLang="ko-KR" sz="1400" dirty="0">
                <a:latin typeface="Verdana" panose="020B0604030504040204" pitchFamily="34" charset="0"/>
                <a:ea typeface="Verdana" panose="020B0604030504040204" pitchFamily="34" charset="0"/>
              </a:rPr>
              <a:t>rigid body for the backbone (blue triangles) and </a:t>
            </a:r>
            <a:r>
              <a:rPr lang="en-US" altLang="ko-KR" sz="1400" i="1" dirty="0">
                <a:latin typeface="Verdana" panose="020B0604030504040204" pitchFamily="34" charset="0"/>
                <a:ea typeface="Verdana" panose="020B0604030504040204" pitchFamily="34" charset="0"/>
              </a:rPr>
              <a:t>χ </a:t>
            </a:r>
            <a:r>
              <a:rPr lang="en-US" altLang="ko-KR" sz="1400" dirty="0" smtClean="0">
                <a:latin typeface="Verdana" panose="020B0604030504040204" pitchFamily="34" charset="0"/>
                <a:ea typeface="Verdana" panose="020B0604030504040204" pitchFamily="34" charset="0"/>
              </a:rPr>
              <a:t>angles for the side </a:t>
            </a:r>
            <a:r>
              <a:rPr lang="en-US" altLang="ko-KR" sz="1400" dirty="0">
                <a:latin typeface="Verdana" panose="020B0604030504040204" pitchFamily="34" charset="0"/>
                <a:ea typeface="Verdana" panose="020B0604030504040204" pitchFamily="34" charset="0"/>
              </a:rPr>
              <a:t>chains (green circles). The corresponding atomic structure is shown below.</a:t>
            </a:r>
            <a:endParaRPr lang="ko-KR" altLang="en-US" sz="1400" dirty="0">
              <a:latin typeface="Verdana" panose="020B0604030504040204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51830" t="69372" r="21693"/>
          <a:stretch/>
        </p:blipFill>
        <p:spPr>
          <a:xfrm>
            <a:off x="6860408" y="2585497"/>
            <a:ext cx="2246005" cy="190526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80415" t="69372" b="8447"/>
          <a:stretch/>
        </p:blipFill>
        <p:spPr>
          <a:xfrm>
            <a:off x="10029217" y="2585497"/>
            <a:ext cx="1661384" cy="137984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0" y="12627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erdana" panose="020B0604030504040204" pitchFamily="34" charset="0"/>
              </a:rPr>
              <a:t>3</a:t>
            </a:r>
            <a:r>
              <a:rPr lang="en-US" altLang="ko-KR" sz="2400" b="1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erdana" panose="020B0604030504040204" pitchFamily="34" charset="0"/>
              </a:rPr>
              <a:t>. Head stage: </a:t>
            </a:r>
            <a:r>
              <a:rPr lang="en-US" altLang="ko-KR" sz="24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erdana" panose="020B0604030504040204" pitchFamily="34" charset="0"/>
              </a:rPr>
              <a:t>Structure</a:t>
            </a:r>
            <a:r>
              <a:rPr lang="en-US" altLang="ko-KR" sz="24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altLang="ko-KR" sz="2400" b="1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module </a:t>
            </a:r>
            <a:r>
              <a:rPr lang="en-US" altLang="ko-KR" sz="24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erdana" panose="020B0604030504040204" pitchFamily="34" charset="0"/>
              </a:rPr>
              <a:t>introduces </a:t>
            </a:r>
            <a:r>
              <a:rPr lang="en-US" altLang="ko-KR" sz="2400" b="1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erdana" panose="020B0604030504040204" pitchFamily="34" charset="0"/>
              </a:rPr>
              <a:t>an explicit 3D structure in the form of a rotation and translation for each residue of the </a:t>
            </a:r>
            <a:r>
              <a:rPr lang="en-US" altLang="ko-KR" sz="24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erdana" panose="020B0604030504040204" pitchFamily="34" charset="0"/>
              </a:rPr>
              <a:t>protein</a:t>
            </a:r>
            <a:endParaRPr lang="ko-KR" altLang="en-US" sz="2400" b="1" dirty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142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12192000" cy="68614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직사각형 15"/>
          <p:cNvSpPr/>
          <p:nvPr/>
        </p:nvSpPr>
        <p:spPr>
          <a:xfrm>
            <a:off x="2755551" y="2482334"/>
            <a:ext cx="6689652" cy="16250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Protein Structure Prediction </a:t>
            </a:r>
            <a:endParaRPr lang="en-US" altLang="ko-KR" sz="3600" dirty="0" smtClean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600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Using </a:t>
            </a:r>
            <a:r>
              <a:rPr lang="en-US" altLang="ko-KR" sz="3600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Quantum Computing?</a:t>
            </a:r>
            <a:endParaRPr lang="ko-KR" altLang="en-US" sz="3600" dirty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491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14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494" b="5885"/>
          <a:stretch/>
        </p:blipFill>
        <p:spPr>
          <a:xfrm>
            <a:off x="3268969" y="1174750"/>
            <a:ext cx="5654062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43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0" y="739756"/>
            <a:ext cx="12192000" cy="61217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9" name="직사각형 58"/>
          <p:cNvSpPr/>
          <p:nvPr/>
        </p:nvSpPr>
        <p:spPr>
          <a:xfrm>
            <a:off x="0" y="1"/>
            <a:ext cx="12192000" cy="723811"/>
          </a:xfrm>
          <a:prstGeom prst="rect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" name="그룹 2"/>
          <p:cNvGrpSpPr/>
          <p:nvPr/>
        </p:nvGrpSpPr>
        <p:grpSpPr>
          <a:xfrm>
            <a:off x="650631" y="1036614"/>
            <a:ext cx="5146665" cy="5763199"/>
            <a:chOff x="650631" y="1036614"/>
            <a:chExt cx="5146665" cy="5763199"/>
          </a:xfrm>
        </p:grpSpPr>
        <p:sp>
          <p:nvSpPr>
            <p:cNvPr id="2" name="직사각형 1"/>
            <p:cNvSpPr/>
            <p:nvPr/>
          </p:nvSpPr>
          <p:spPr>
            <a:xfrm>
              <a:off x="650631" y="1036614"/>
              <a:ext cx="5146665" cy="5763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5" name="그룹 54"/>
            <p:cNvGrpSpPr/>
            <p:nvPr/>
          </p:nvGrpSpPr>
          <p:grpSpPr>
            <a:xfrm>
              <a:off x="727638" y="1139128"/>
              <a:ext cx="5069658" cy="5578760"/>
              <a:chOff x="1047678" y="1059648"/>
              <a:chExt cx="5069658" cy="5578760"/>
            </a:xfrm>
          </p:grpSpPr>
          <p:pic>
            <p:nvPicPr>
              <p:cNvPr id="4" name="Picture 59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39" t="7558" r="1578" b="6582"/>
              <a:stretch/>
            </p:blipFill>
            <p:spPr>
              <a:xfrm>
                <a:off x="1950188" y="1249667"/>
                <a:ext cx="4167148" cy="5120048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>
                <a:spLocks noChangeArrowheads="1"/>
              </p:cNvSpPr>
              <p:nvPr/>
            </p:nvSpPr>
            <p:spPr bwMode="auto">
              <a:xfrm>
                <a:off x="4066614" y="1059648"/>
                <a:ext cx="1444306" cy="205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>
                  <a:lnSpc>
                    <a:spcPts val="1550"/>
                  </a:lnSpc>
                </a:pPr>
                <a:r>
                  <a:rPr lang="en-US" sz="1600" b="1" dirty="0" smtClean="0">
                    <a:solidFill>
                      <a:srgbClr val="000000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Gene in DNA</a:t>
                </a:r>
                <a:endParaRPr lang="en-US" sz="1600" b="1" dirty="0">
                  <a:solidFill>
                    <a:srgbClr val="0000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6" name="TextBox 12"/>
              <p:cNvSpPr txBox="1">
                <a:spLocks noChangeArrowheads="1"/>
              </p:cNvSpPr>
              <p:nvPr/>
            </p:nvSpPr>
            <p:spPr bwMode="auto">
              <a:xfrm>
                <a:off x="1972987" y="2502669"/>
                <a:ext cx="501740" cy="205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>
                  <a:lnSpc>
                    <a:spcPts val="1550"/>
                  </a:lnSpc>
                </a:pPr>
                <a:r>
                  <a:rPr lang="en-US" sz="1600" b="1" dirty="0">
                    <a:solidFill>
                      <a:srgbClr val="000000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DNA</a:t>
                </a:r>
              </a:p>
            </p:txBody>
          </p:sp>
          <p:sp>
            <p:nvSpPr>
              <p:cNvPr id="7" name="TextBox 13"/>
              <p:cNvSpPr txBox="1">
                <a:spLocks noChangeArrowheads="1"/>
              </p:cNvSpPr>
              <p:nvPr/>
            </p:nvSpPr>
            <p:spPr bwMode="auto">
              <a:xfrm>
                <a:off x="2101292" y="3098772"/>
                <a:ext cx="1458733" cy="1858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lnSpc>
                    <a:spcPts val="1550"/>
                  </a:lnSpc>
                </a:pPr>
                <a:r>
                  <a:rPr lang="en-US" sz="1200" b="1" dirty="0">
                    <a:solidFill>
                      <a:srgbClr val="FFFFFF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TRANSCRIPTION</a:t>
                </a:r>
              </a:p>
            </p:txBody>
          </p:sp>
          <p:sp>
            <p:nvSpPr>
              <p:cNvPr id="8" name="TextBox 14"/>
              <p:cNvSpPr txBox="1">
                <a:spLocks noChangeArrowheads="1"/>
              </p:cNvSpPr>
              <p:nvPr/>
            </p:nvSpPr>
            <p:spPr bwMode="auto">
              <a:xfrm>
                <a:off x="3655158" y="2374149"/>
                <a:ext cx="116884" cy="2240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lnSpc>
                    <a:spcPts val="1300"/>
                  </a:lnSpc>
                </a:pPr>
                <a:r>
                  <a:rPr lang="en-US" sz="900" dirty="0" smtClean="0">
                    <a:solidFill>
                      <a:srgbClr val="FFFFFF"/>
                    </a:solidFill>
                    <a:latin typeface="+mj-ea"/>
                    <a:ea typeface="+mj-ea"/>
                  </a:rPr>
                  <a:t>A</a:t>
                </a:r>
                <a:endParaRPr lang="en-US" sz="900" dirty="0">
                  <a:solidFill>
                    <a:srgbClr val="FFFF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9" name="TextBox 15"/>
              <p:cNvSpPr txBox="1">
                <a:spLocks noChangeArrowheads="1"/>
              </p:cNvSpPr>
              <p:nvPr/>
            </p:nvSpPr>
            <p:spPr bwMode="auto">
              <a:xfrm>
                <a:off x="3659983" y="2683110"/>
                <a:ext cx="107144" cy="2240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lnSpc>
                    <a:spcPts val="1300"/>
                  </a:lnSpc>
                </a:pPr>
                <a:r>
                  <a:rPr lang="en-US" sz="900" dirty="0" smtClean="0">
                    <a:solidFill>
                      <a:srgbClr val="FFFFFF"/>
                    </a:solidFill>
                    <a:latin typeface="+mj-ea"/>
                    <a:ea typeface="+mj-ea"/>
                  </a:rPr>
                  <a:t>T</a:t>
                </a:r>
                <a:endParaRPr lang="en-US" sz="900" dirty="0">
                  <a:solidFill>
                    <a:srgbClr val="FFFF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0" name="TextBox 16"/>
              <p:cNvSpPr txBox="1">
                <a:spLocks noChangeArrowheads="1"/>
              </p:cNvSpPr>
              <p:nvPr/>
            </p:nvSpPr>
            <p:spPr bwMode="auto">
              <a:xfrm>
                <a:off x="1876712" y="3679172"/>
                <a:ext cx="708527" cy="205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>
                  <a:lnSpc>
                    <a:spcPts val="1550"/>
                  </a:lnSpc>
                </a:pPr>
                <a:r>
                  <a:rPr lang="en-US" sz="1600" b="1" dirty="0">
                    <a:solidFill>
                      <a:srgbClr val="000000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mRNA</a:t>
                </a:r>
              </a:p>
            </p:txBody>
          </p:sp>
          <p:sp>
            <p:nvSpPr>
              <p:cNvPr id="11" name="TextBox 17"/>
              <p:cNvSpPr txBox="1">
                <a:spLocks noChangeArrowheads="1"/>
              </p:cNvSpPr>
              <p:nvPr/>
            </p:nvSpPr>
            <p:spPr bwMode="auto">
              <a:xfrm>
                <a:off x="2148337" y="4152664"/>
                <a:ext cx="1250342" cy="1858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lnSpc>
                    <a:spcPts val="1550"/>
                  </a:lnSpc>
                </a:pPr>
                <a:r>
                  <a:rPr lang="en-US" sz="1200" b="1" dirty="0">
                    <a:solidFill>
                      <a:srgbClr val="FFFFFF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TRANSLATION</a:t>
                </a:r>
              </a:p>
            </p:txBody>
          </p:sp>
          <p:sp>
            <p:nvSpPr>
              <p:cNvPr id="12" name="TextBox 18"/>
              <p:cNvSpPr txBox="1">
                <a:spLocks noChangeArrowheads="1"/>
              </p:cNvSpPr>
              <p:nvPr/>
            </p:nvSpPr>
            <p:spPr bwMode="auto">
              <a:xfrm>
                <a:off x="1047678" y="4648227"/>
                <a:ext cx="2376049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/>
                <a:r>
                  <a:rPr lang="en-US" sz="1600" b="1" dirty="0" smtClean="0">
                    <a:solidFill>
                      <a:srgbClr val="000000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Chain of amino acids</a:t>
                </a:r>
                <a:endParaRPr lang="en-US" sz="1600" b="1" dirty="0">
                  <a:solidFill>
                    <a:srgbClr val="0000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3" name="TextBox 20"/>
              <p:cNvSpPr txBox="1">
                <a:spLocks noChangeArrowheads="1"/>
              </p:cNvSpPr>
              <p:nvPr/>
            </p:nvSpPr>
            <p:spPr bwMode="auto">
              <a:xfrm>
                <a:off x="3665225" y="3709313"/>
                <a:ext cx="126625" cy="2240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lnSpc>
                    <a:spcPts val="1300"/>
                  </a:lnSpc>
                </a:pPr>
                <a:r>
                  <a:rPr lang="en-US" sz="900" dirty="0" smtClean="0">
                    <a:solidFill>
                      <a:srgbClr val="FFFFFF"/>
                    </a:solidFill>
                    <a:latin typeface="+mj-ea"/>
                    <a:ea typeface="+mj-ea"/>
                  </a:rPr>
                  <a:t>U</a:t>
                </a:r>
                <a:endParaRPr lang="en-US" sz="900" dirty="0">
                  <a:solidFill>
                    <a:srgbClr val="FFFF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4" name="TextBox 22"/>
              <p:cNvSpPr txBox="1">
                <a:spLocks noChangeArrowheads="1"/>
              </p:cNvSpPr>
              <p:nvPr/>
            </p:nvSpPr>
            <p:spPr bwMode="auto">
              <a:xfrm>
                <a:off x="2089931" y="5203609"/>
                <a:ext cx="1635063" cy="1858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lnSpc>
                    <a:spcPts val="1550"/>
                  </a:lnSpc>
                </a:pPr>
                <a:r>
                  <a:rPr lang="en-US" sz="1200" b="1" dirty="0">
                    <a:solidFill>
                      <a:srgbClr val="FFFFFF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PROTEIN FOLDING</a:t>
                </a:r>
              </a:p>
            </p:txBody>
          </p:sp>
          <p:sp>
            <p:nvSpPr>
              <p:cNvPr id="15" name="TextBox 23"/>
              <p:cNvSpPr txBox="1">
                <a:spLocks noChangeArrowheads="1"/>
              </p:cNvSpPr>
              <p:nvPr/>
            </p:nvSpPr>
            <p:spPr bwMode="auto">
              <a:xfrm>
                <a:off x="1878960" y="6131576"/>
                <a:ext cx="839974" cy="205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lnSpc>
                    <a:spcPts val="1550"/>
                  </a:lnSpc>
                </a:pPr>
                <a:r>
                  <a:rPr lang="en-US" sz="1600" b="1" dirty="0">
                    <a:solidFill>
                      <a:srgbClr val="000000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Protein</a:t>
                </a:r>
              </a:p>
            </p:txBody>
          </p:sp>
          <p:sp>
            <p:nvSpPr>
              <p:cNvPr id="16" name="TextBox 24"/>
              <p:cNvSpPr txBox="1">
                <a:spLocks noChangeArrowheads="1"/>
              </p:cNvSpPr>
              <p:nvPr/>
            </p:nvSpPr>
            <p:spPr bwMode="auto">
              <a:xfrm>
                <a:off x="3386622" y="6433224"/>
                <a:ext cx="2107949" cy="205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lnSpc>
                    <a:spcPts val="1550"/>
                  </a:lnSpc>
                </a:pPr>
                <a:r>
                  <a:rPr lang="en-US" sz="1600" b="1" dirty="0" smtClean="0">
                    <a:solidFill>
                      <a:srgbClr val="000000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Functional </a:t>
                </a:r>
                <a:r>
                  <a:rPr lang="en-US" sz="1600" b="1" dirty="0">
                    <a:solidFill>
                      <a:srgbClr val="000000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protein</a:t>
                </a:r>
              </a:p>
            </p:txBody>
          </p:sp>
          <p:sp>
            <p:nvSpPr>
              <p:cNvPr id="17" name="TextBox 16"/>
              <p:cNvSpPr txBox="1">
                <a:spLocks noChangeArrowheads="1"/>
              </p:cNvSpPr>
              <p:nvPr/>
            </p:nvSpPr>
            <p:spPr bwMode="auto">
              <a:xfrm>
                <a:off x="5499255" y="3709313"/>
                <a:ext cx="126625" cy="2240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lnSpc>
                    <a:spcPts val="1300"/>
                  </a:lnSpc>
                </a:pPr>
                <a:r>
                  <a:rPr lang="en-US" sz="900" dirty="0" smtClean="0">
                    <a:solidFill>
                      <a:srgbClr val="FFFFFF"/>
                    </a:solidFill>
                    <a:latin typeface="+mj-ea"/>
                    <a:ea typeface="+mj-ea"/>
                  </a:rPr>
                  <a:t>U</a:t>
                </a:r>
                <a:endParaRPr lang="en-US" sz="900" dirty="0">
                  <a:solidFill>
                    <a:srgbClr val="FFFF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8" name="TextBox 17"/>
              <p:cNvSpPr txBox="1">
                <a:spLocks noChangeArrowheads="1"/>
              </p:cNvSpPr>
              <p:nvPr/>
            </p:nvSpPr>
            <p:spPr bwMode="auto">
              <a:xfrm>
                <a:off x="4688976" y="3709313"/>
                <a:ext cx="126625" cy="2240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lnSpc>
                    <a:spcPts val="1300"/>
                  </a:lnSpc>
                </a:pPr>
                <a:r>
                  <a:rPr lang="en-US" sz="900" dirty="0" smtClean="0">
                    <a:solidFill>
                      <a:srgbClr val="FFFFFF"/>
                    </a:solidFill>
                    <a:latin typeface="+mj-ea"/>
                    <a:ea typeface="+mj-ea"/>
                  </a:rPr>
                  <a:t>U</a:t>
                </a:r>
                <a:endParaRPr lang="en-US" sz="900" dirty="0">
                  <a:solidFill>
                    <a:srgbClr val="FFFF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9" name="TextBox 18"/>
              <p:cNvSpPr txBox="1">
                <a:spLocks noChangeArrowheads="1"/>
              </p:cNvSpPr>
              <p:nvPr/>
            </p:nvSpPr>
            <p:spPr bwMode="auto">
              <a:xfrm>
                <a:off x="4483675" y="3709313"/>
                <a:ext cx="126625" cy="2240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lnSpc>
                    <a:spcPts val="1300"/>
                  </a:lnSpc>
                </a:pPr>
                <a:r>
                  <a:rPr lang="en-US" sz="900" dirty="0" smtClean="0">
                    <a:solidFill>
                      <a:srgbClr val="FFFFFF"/>
                    </a:solidFill>
                    <a:latin typeface="+mj-ea"/>
                    <a:ea typeface="+mj-ea"/>
                  </a:rPr>
                  <a:t>U</a:t>
                </a:r>
                <a:endParaRPr lang="en-US" sz="900" dirty="0">
                  <a:solidFill>
                    <a:srgbClr val="FFFF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0" name="TextBox 19"/>
              <p:cNvSpPr txBox="1">
                <a:spLocks noChangeArrowheads="1"/>
              </p:cNvSpPr>
              <p:nvPr/>
            </p:nvSpPr>
            <p:spPr bwMode="auto">
              <a:xfrm>
                <a:off x="4265270" y="3709313"/>
                <a:ext cx="126625" cy="2240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lnSpc>
                    <a:spcPts val="1300"/>
                  </a:lnSpc>
                </a:pPr>
                <a:r>
                  <a:rPr lang="en-US" sz="900" dirty="0" smtClean="0">
                    <a:solidFill>
                      <a:srgbClr val="FFFFFF"/>
                    </a:solidFill>
                    <a:latin typeface="+mj-ea"/>
                    <a:ea typeface="+mj-ea"/>
                  </a:rPr>
                  <a:t>U</a:t>
                </a:r>
                <a:endParaRPr lang="en-US" sz="900" dirty="0">
                  <a:solidFill>
                    <a:srgbClr val="FFFF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1" name="TextBox 14"/>
              <p:cNvSpPr txBox="1">
                <a:spLocks noChangeArrowheads="1"/>
              </p:cNvSpPr>
              <p:nvPr/>
            </p:nvSpPr>
            <p:spPr bwMode="auto">
              <a:xfrm>
                <a:off x="4265510" y="2374149"/>
                <a:ext cx="116884" cy="2240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lnSpc>
                    <a:spcPts val="1300"/>
                  </a:lnSpc>
                </a:pPr>
                <a:r>
                  <a:rPr lang="en-US" sz="900" dirty="0" smtClean="0">
                    <a:solidFill>
                      <a:srgbClr val="FFFFFF"/>
                    </a:solidFill>
                    <a:latin typeface="+mj-ea"/>
                    <a:ea typeface="+mj-ea"/>
                  </a:rPr>
                  <a:t>A</a:t>
                </a:r>
                <a:endParaRPr lang="en-US" sz="900" dirty="0">
                  <a:solidFill>
                    <a:srgbClr val="FFFF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2" name="TextBox 14"/>
              <p:cNvSpPr txBox="1">
                <a:spLocks noChangeArrowheads="1"/>
              </p:cNvSpPr>
              <p:nvPr/>
            </p:nvSpPr>
            <p:spPr bwMode="auto">
              <a:xfrm>
                <a:off x="4483675" y="2374149"/>
                <a:ext cx="116884" cy="2240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lnSpc>
                    <a:spcPts val="1300"/>
                  </a:lnSpc>
                </a:pPr>
                <a:r>
                  <a:rPr lang="en-US" sz="900" dirty="0" smtClean="0">
                    <a:solidFill>
                      <a:srgbClr val="FFFFFF"/>
                    </a:solidFill>
                    <a:latin typeface="+mj-ea"/>
                    <a:ea typeface="+mj-ea"/>
                  </a:rPr>
                  <a:t>A</a:t>
                </a:r>
                <a:endParaRPr lang="en-US" sz="900" dirty="0">
                  <a:solidFill>
                    <a:srgbClr val="FFFF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3" name="TextBox 14"/>
              <p:cNvSpPr txBox="1">
                <a:spLocks noChangeArrowheads="1"/>
              </p:cNvSpPr>
              <p:nvPr/>
            </p:nvSpPr>
            <p:spPr bwMode="auto">
              <a:xfrm>
                <a:off x="4702080" y="2374149"/>
                <a:ext cx="116884" cy="2240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lnSpc>
                    <a:spcPts val="1300"/>
                  </a:lnSpc>
                </a:pPr>
                <a:r>
                  <a:rPr lang="en-US" sz="900" dirty="0" smtClean="0">
                    <a:solidFill>
                      <a:srgbClr val="FFFFFF"/>
                    </a:solidFill>
                    <a:latin typeface="+mj-ea"/>
                    <a:ea typeface="+mj-ea"/>
                  </a:rPr>
                  <a:t>A</a:t>
                </a:r>
                <a:endParaRPr lang="en-US" sz="900" dirty="0">
                  <a:solidFill>
                    <a:srgbClr val="FFFF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4" name="TextBox 14"/>
              <p:cNvSpPr txBox="1">
                <a:spLocks noChangeArrowheads="1"/>
              </p:cNvSpPr>
              <p:nvPr/>
            </p:nvSpPr>
            <p:spPr bwMode="auto">
              <a:xfrm>
                <a:off x="5525462" y="2374149"/>
                <a:ext cx="116884" cy="2240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lnSpc>
                    <a:spcPts val="1300"/>
                  </a:lnSpc>
                </a:pPr>
                <a:r>
                  <a:rPr lang="en-US" sz="900" dirty="0" smtClean="0">
                    <a:solidFill>
                      <a:srgbClr val="FFFFFF"/>
                    </a:solidFill>
                    <a:latin typeface="+mj-ea"/>
                    <a:ea typeface="+mj-ea"/>
                  </a:rPr>
                  <a:t>A</a:t>
                </a:r>
                <a:endParaRPr lang="en-US" sz="900" dirty="0">
                  <a:solidFill>
                    <a:srgbClr val="FFFF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5" name="TextBox 14"/>
              <p:cNvSpPr txBox="1">
                <a:spLocks noChangeArrowheads="1"/>
              </p:cNvSpPr>
              <p:nvPr/>
            </p:nvSpPr>
            <p:spPr bwMode="auto">
              <a:xfrm>
                <a:off x="5912035" y="2683110"/>
                <a:ext cx="116884" cy="2240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lnSpc>
                    <a:spcPts val="1300"/>
                  </a:lnSpc>
                </a:pPr>
                <a:r>
                  <a:rPr lang="en-US" sz="900" dirty="0" smtClean="0">
                    <a:solidFill>
                      <a:srgbClr val="FFFFFF"/>
                    </a:solidFill>
                    <a:latin typeface="+mj-ea"/>
                    <a:ea typeface="+mj-ea"/>
                  </a:rPr>
                  <a:t>A</a:t>
                </a:r>
                <a:endParaRPr lang="en-US" sz="900" dirty="0">
                  <a:solidFill>
                    <a:srgbClr val="FFFF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6" name="TextBox 14"/>
              <p:cNvSpPr txBox="1">
                <a:spLocks noChangeArrowheads="1"/>
              </p:cNvSpPr>
              <p:nvPr/>
            </p:nvSpPr>
            <p:spPr bwMode="auto">
              <a:xfrm>
                <a:off x="5912035" y="3709313"/>
                <a:ext cx="116884" cy="2240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lnSpc>
                    <a:spcPts val="1300"/>
                  </a:lnSpc>
                </a:pPr>
                <a:r>
                  <a:rPr lang="en-US" sz="900" dirty="0" smtClean="0">
                    <a:solidFill>
                      <a:srgbClr val="FFFFFF"/>
                    </a:solidFill>
                    <a:latin typeface="+mj-ea"/>
                    <a:ea typeface="+mj-ea"/>
                  </a:rPr>
                  <a:t>A</a:t>
                </a:r>
                <a:endParaRPr lang="en-US" sz="900" dirty="0">
                  <a:solidFill>
                    <a:srgbClr val="FFFF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7" name="TextBox 15"/>
              <p:cNvSpPr txBox="1">
                <a:spLocks noChangeArrowheads="1"/>
              </p:cNvSpPr>
              <p:nvPr/>
            </p:nvSpPr>
            <p:spPr bwMode="auto">
              <a:xfrm>
                <a:off x="5921479" y="2374149"/>
                <a:ext cx="107144" cy="2240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lnSpc>
                    <a:spcPts val="1300"/>
                  </a:lnSpc>
                </a:pPr>
                <a:r>
                  <a:rPr lang="en-US" sz="900" dirty="0" smtClean="0">
                    <a:solidFill>
                      <a:srgbClr val="FFFFFF"/>
                    </a:solidFill>
                    <a:latin typeface="+mj-ea"/>
                    <a:ea typeface="+mj-ea"/>
                  </a:rPr>
                  <a:t>T</a:t>
                </a:r>
                <a:endParaRPr lang="en-US" sz="900" dirty="0">
                  <a:solidFill>
                    <a:srgbClr val="FFFF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8" name="TextBox 15"/>
              <p:cNvSpPr txBox="1">
                <a:spLocks noChangeArrowheads="1"/>
              </p:cNvSpPr>
              <p:nvPr/>
            </p:nvSpPr>
            <p:spPr bwMode="auto">
              <a:xfrm>
                <a:off x="5532494" y="2681352"/>
                <a:ext cx="107144" cy="2240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lnSpc>
                    <a:spcPts val="1300"/>
                  </a:lnSpc>
                </a:pPr>
                <a:r>
                  <a:rPr lang="en-US" sz="900" dirty="0" smtClean="0">
                    <a:solidFill>
                      <a:srgbClr val="FFFFFF"/>
                    </a:solidFill>
                    <a:latin typeface="+mj-ea"/>
                    <a:ea typeface="+mj-ea"/>
                  </a:rPr>
                  <a:t>T</a:t>
                </a:r>
                <a:endParaRPr lang="en-US" sz="900" dirty="0">
                  <a:solidFill>
                    <a:srgbClr val="FFFF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9" name="TextBox 15"/>
              <p:cNvSpPr txBox="1">
                <a:spLocks noChangeArrowheads="1"/>
              </p:cNvSpPr>
              <p:nvPr/>
            </p:nvSpPr>
            <p:spPr bwMode="auto">
              <a:xfrm>
                <a:off x="4709092" y="2683110"/>
                <a:ext cx="107144" cy="2240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lnSpc>
                    <a:spcPts val="1300"/>
                  </a:lnSpc>
                </a:pPr>
                <a:r>
                  <a:rPr lang="en-US" sz="900" dirty="0" smtClean="0">
                    <a:solidFill>
                      <a:srgbClr val="FFFFFF"/>
                    </a:solidFill>
                    <a:latin typeface="+mj-ea"/>
                    <a:ea typeface="+mj-ea"/>
                  </a:rPr>
                  <a:t>T</a:t>
                </a:r>
                <a:endParaRPr lang="en-US" sz="900" dirty="0">
                  <a:solidFill>
                    <a:srgbClr val="FFFF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0" name="TextBox 15"/>
              <p:cNvSpPr txBox="1">
                <a:spLocks noChangeArrowheads="1"/>
              </p:cNvSpPr>
              <p:nvPr/>
            </p:nvSpPr>
            <p:spPr bwMode="auto">
              <a:xfrm>
                <a:off x="4487059" y="2683110"/>
                <a:ext cx="107144" cy="2240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lnSpc>
                    <a:spcPts val="1300"/>
                  </a:lnSpc>
                </a:pPr>
                <a:r>
                  <a:rPr lang="en-US" sz="900" dirty="0" smtClean="0">
                    <a:solidFill>
                      <a:srgbClr val="FFFFFF"/>
                    </a:solidFill>
                    <a:latin typeface="+mj-ea"/>
                    <a:ea typeface="+mj-ea"/>
                  </a:rPr>
                  <a:t>T</a:t>
                </a:r>
                <a:endParaRPr lang="en-US" sz="900" dirty="0">
                  <a:solidFill>
                    <a:srgbClr val="FFFF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1" name="TextBox 15"/>
              <p:cNvSpPr txBox="1">
                <a:spLocks noChangeArrowheads="1"/>
              </p:cNvSpPr>
              <p:nvPr/>
            </p:nvSpPr>
            <p:spPr bwMode="auto">
              <a:xfrm>
                <a:off x="4265270" y="2683110"/>
                <a:ext cx="107144" cy="2240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lnSpc>
                    <a:spcPts val="1300"/>
                  </a:lnSpc>
                </a:pPr>
                <a:r>
                  <a:rPr lang="en-US" sz="900" dirty="0" smtClean="0">
                    <a:solidFill>
                      <a:srgbClr val="FFFFFF"/>
                    </a:solidFill>
                    <a:latin typeface="+mj-ea"/>
                    <a:ea typeface="+mj-ea"/>
                  </a:rPr>
                  <a:t>T</a:t>
                </a:r>
                <a:endParaRPr lang="en-US" sz="900" dirty="0">
                  <a:solidFill>
                    <a:srgbClr val="FFFF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2" name="TextBox 15"/>
              <p:cNvSpPr txBox="1">
                <a:spLocks noChangeArrowheads="1"/>
              </p:cNvSpPr>
              <p:nvPr/>
            </p:nvSpPr>
            <p:spPr bwMode="auto">
              <a:xfrm>
                <a:off x="3860231" y="2374149"/>
                <a:ext cx="126625" cy="2240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lnSpc>
                    <a:spcPts val="1300"/>
                  </a:lnSpc>
                </a:pPr>
                <a:r>
                  <a:rPr lang="en-US" sz="900" dirty="0" smtClean="0">
                    <a:solidFill>
                      <a:srgbClr val="FFFFFF"/>
                    </a:solidFill>
                    <a:latin typeface="+mj-ea"/>
                    <a:ea typeface="+mj-ea"/>
                  </a:rPr>
                  <a:t>C</a:t>
                </a:r>
                <a:endParaRPr lang="en-US" sz="900" dirty="0">
                  <a:solidFill>
                    <a:srgbClr val="FFFF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3" name="TextBox 15"/>
              <p:cNvSpPr txBox="1">
                <a:spLocks noChangeArrowheads="1"/>
              </p:cNvSpPr>
              <p:nvPr/>
            </p:nvSpPr>
            <p:spPr bwMode="auto">
              <a:xfrm>
                <a:off x="4052420" y="2374149"/>
                <a:ext cx="126625" cy="2240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lnSpc>
                    <a:spcPts val="1300"/>
                  </a:lnSpc>
                </a:pPr>
                <a:r>
                  <a:rPr lang="en-US" sz="900" dirty="0" smtClean="0">
                    <a:solidFill>
                      <a:srgbClr val="FFFFFF"/>
                    </a:solidFill>
                    <a:latin typeface="+mj-ea"/>
                    <a:ea typeface="+mj-ea"/>
                  </a:rPr>
                  <a:t>C</a:t>
                </a:r>
                <a:endParaRPr lang="en-US" sz="900" dirty="0">
                  <a:solidFill>
                    <a:srgbClr val="FFFF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4" name="TextBox 15"/>
              <p:cNvSpPr txBox="1">
                <a:spLocks noChangeArrowheads="1"/>
              </p:cNvSpPr>
              <p:nvPr/>
            </p:nvSpPr>
            <p:spPr bwMode="auto">
              <a:xfrm>
                <a:off x="4888902" y="2374149"/>
                <a:ext cx="126625" cy="2240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lnSpc>
                    <a:spcPts val="1300"/>
                  </a:lnSpc>
                </a:pPr>
                <a:r>
                  <a:rPr lang="en-US" sz="900" dirty="0" smtClean="0">
                    <a:solidFill>
                      <a:srgbClr val="FFFFFF"/>
                    </a:solidFill>
                    <a:latin typeface="+mj-ea"/>
                    <a:ea typeface="+mj-ea"/>
                  </a:rPr>
                  <a:t>C</a:t>
                </a:r>
                <a:endParaRPr lang="en-US" sz="900" dirty="0">
                  <a:solidFill>
                    <a:srgbClr val="FFFF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5" name="TextBox 15"/>
              <p:cNvSpPr txBox="1">
                <a:spLocks noChangeArrowheads="1"/>
              </p:cNvSpPr>
              <p:nvPr/>
            </p:nvSpPr>
            <p:spPr bwMode="auto">
              <a:xfrm>
                <a:off x="5090586" y="2374149"/>
                <a:ext cx="126625" cy="2240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lnSpc>
                    <a:spcPts val="1300"/>
                  </a:lnSpc>
                </a:pPr>
                <a:r>
                  <a:rPr lang="en-US" sz="900" dirty="0" smtClean="0">
                    <a:solidFill>
                      <a:srgbClr val="FFFFFF"/>
                    </a:solidFill>
                    <a:latin typeface="+mj-ea"/>
                    <a:ea typeface="+mj-ea"/>
                  </a:rPr>
                  <a:t>C</a:t>
                </a:r>
                <a:endParaRPr lang="en-US" sz="900" dirty="0">
                  <a:solidFill>
                    <a:srgbClr val="FFFF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6" name="TextBox 15"/>
              <p:cNvSpPr txBox="1">
                <a:spLocks noChangeArrowheads="1"/>
              </p:cNvSpPr>
              <p:nvPr/>
            </p:nvSpPr>
            <p:spPr bwMode="auto">
              <a:xfrm>
                <a:off x="5303121" y="2683110"/>
                <a:ext cx="126625" cy="2240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lnSpc>
                    <a:spcPts val="1300"/>
                  </a:lnSpc>
                </a:pPr>
                <a:r>
                  <a:rPr lang="en-US" sz="900" dirty="0" smtClean="0">
                    <a:solidFill>
                      <a:srgbClr val="FFFFFF"/>
                    </a:solidFill>
                    <a:latin typeface="+mj-ea"/>
                    <a:ea typeface="+mj-ea"/>
                  </a:rPr>
                  <a:t>C</a:t>
                </a:r>
                <a:endParaRPr lang="en-US" sz="900" dirty="0">
                  <a:solidFill>
                    <a:srgbClr val="FFFF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7" name="TextBox 15"/>
              <p:cNvSpPr txBox="1">
                <a:spLocks noChangeArrowheads="1"/>
              </p:cNvSpPr>
              <p:nvPr/>
            </p:nvSpPr>
            <p:spPr bwMode="auto">
              <a:xfrm>
                <a:off x="5716133" y="2683110"/>
                <a:ext cx="126625" cy="2240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lnSpc>
                    <a:spcPts val="1300"/>
                  </a:lnSpc>
                </a:pPr>
                <a:r>
                  <a:rPr lang="en-US" sz="900" dirty="0" smtClean="0">
                    <a:solidFill>
                      <a:srgbClr val="FFFFFF"/>
                    </a:solidFill>
                    <a:latin typeface="+mj-ea"/>
                    <a:ea typeface="+mj-ea"/>
                  </a:rPr>
                  <a:t>C</a:t>
                </a:r>
                <a:endParaRPr lang="en-US" sz="900" dirty="0">
                  <a:solidFill>
                    <a:srgbClr val="FFFF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8" name="TextBox 15"/>
              <p:cNvSpPr txBox="1">
                <a:spLocks noChangeArrowheads="1"/>
              </p:cNvSpPr>
              <p:nvPr/>
            </p:nvSpPr>
            <p:spPr bwMode="auto">
              <a:xfrm>
                <a:off x="5704556" y="3709313"/>
                <a:ext cx="126625" cy="2240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lnSpc>
                    <a:spcPts val="1300"/>
                  </a:lnSpc>
                </a:pPr>
                <a:r>
                  <a:rPr lang="en-US" sz="900" dirty="0" smtClean="0">
                    <a:solidFill>
                      <a:srgbClr val="FFFFFF"/>
                    </a:solidFill>
                    <a:latin typeface="+mj-ea"/>
                    <a:ea typeface="+mj-ea"/>
                  </a:rPr>
                  <a:t>C</a:t>
                </a:r>
                <a:endParaRPr lang="en-US" sz="900" dirty="0">
                  <a:solidFill>
                    <a:srgbClr val="FFFF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9" name="TextBox 15"/>
              <p:cNvSpPr txBox="1">
                <a:spLocks noChangeArrowheads="1"/>
              </p:cNvSpPr>
              <p:nvPr/>
            </p:nvSpPr>
            <p:spPr bwMode="auto">
              <a:xfrm>
                <a:off x="5293954" y="3709313"/>
                <a:ext cx="126625" cy="2240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lnSpc>
                    <a:spcPts val="1300"/>
                  </a:lnSpc>
                </a:pPr>
                <a:r>
                  <a:rPr lang="en-US" sz="900" dirty="0" smtClean="0">
                    <a:solidFill>
                      <a:srgbClr val="FFFFFF"/>
                    </a:solidFill>
                    <a:latin typeface="+mj-ea"/>
                    <a:ea typeface="+mj-ea"/>
                  </a:rPr>
                  <a:t>C</a:t>
                </a:r>
                <a:endParaRPr lang="en-US" sz="900" dirty="0">
                  <a:solidFill>
                    <a:srgbClr val="FFFF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0" name="TextBox 15"/>
              <p:cNvSpPr txBox="1">
                <a:spLocks noChangeArrowheads="1"/>
              </p:cNvSpPr>
              <p:nvPr/>
            </p:nvSpPr>
            <p:spPr bwMode="auto">
              <a:xfrm>
                <a:off x="3854668" y="3709313"/>
                <a:ext cx="136365" cy="2240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lnSpc>
                    <a:spcPts val="1300"/>
                  </a:lnSpc>
                </a:pPr>
                <a:r>
                  <a:rPr lang="en-US" sz="900" dirty="0" smtClean="0">
                    <a:solidFill>
                      <a:srgbClr val="FFFFFF"/>
                    </a:solidFill>
                    <a:latin typeface="+mj-ea"/>
                    <a:ea typeface="+mj-ea"/>
                  </a:rPr>
                  <a:t>G</a:t>
                </a:r>
                <a:endParaRPr lang="en-US" sz="900" dirty="0">
                  <a:solidFill>
                    <a:srgbClr val="FFFF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1" name="TextBox 15"/>
              <p:cNvSpPr txBox="1">
                <a:spLocks noChangeArrowheads="1"/>
              </p:cNvSpPr>
              <p:nvPr/>
            </p:nvSpPr>
            <p:spPr bwMode="auto">
              <a:xfrm>
                <a:off x="4053079" y="3709313"/>
                <a:ext cx="136365" cy="2240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lnSpc>
                    <a:spcPts val="1300"/>
                  </a:lnSpc>
                </a:pPr>
                <a:r>
                  <a:rPr lang="en-US" sz="900" dirty="0" smtClean="0">
                    <a:solidFill>
                      <a:srgbClr val="FFFFFF"/>
                    </a:solidFill>
                    <a:latin typeface="+mj-ea"/>
                    <a:ea typeface="+mj-ea"/>
                  </a:rPr>
                  <a:t>G</a:t>
                </a:r>
                <a:endParaRPr lang="en-US" sz="900" dirty="0">
                  <a:solidFill>
                    <a:srgbClr val="FFFF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2" name="TextBox 15"/>
              <p:cNvSpPr txBox="1">
                <a:spLocks noChangeArrowheads="1"/>
              </p:cNvSpPr>
              <p:nvPr/>
            </p:nvSpPr>
            <p:spPr bwMode="auto">
              <a:xfrm>
                <a:off x="4896455" y="3709313"/>
                <a:ext cx="136365" cy="2240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lnSpc>
                    <a:spcPts val="1300"/>
                  </a:lnSpc>
                </a:pPr>
                <a:r>
                  <a:rPr lang="en-US" sz="900" dirty="0" smtClean="0">
                    <a:solidFill>
                      <a:srgbClr val="FFFFFF"/>
                    </a:solidFill>
                    <a:latin typeface="+mj-ea"/>
                    <a:ea typeface="+mj-ea"/>
                  </a:rPr>
                  <a:t>G</a:t>
                </a:r>
                <a:endParaRPr lang="en-US" sz="900" dirty="0">
                  <a:solidFill>
                    <a:srgbClr val="FFFF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3" name="TextBox 15"/>
              <p:cNvSpPr txBox="1">
                <a:spLocks noChangeArrowheads="1"/>
              </p:cNvSpPr>
              <p:nvPr/>
            </p:nvSpPr>
            <p:spPr bwMode="auto">
              <a:xfrm>
                <a:off x="5101756" y="3709313"/>
                <a:ext cx="136365" cy="2240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lnSpc>
                    <a:spcPts val="1300"/>
                  </a:lnSpc>
                </a:pPr>
                <a:r>
                  <a:rPr lang="en-US" sz="900" dirty="0" smtClean="0">
                    <a:solidFill>
                      <a:srgbClr val="FFFFFF"/>
                    </a:solidFill>
                    <a:latin typeface="+mj-ea"/>
                    <a:ea typeface="+mj-ea"/>
                  </a:rPr>
                  <a:t>G</a:t>
                </a:r>
                <a:endParaRPr lang="en-US" sz="900" dirty="0">
                  <a:solidFill>
                    <a:srgbClr val="FFFF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4" name="TextBox 15"/>
              <p:cNvSpPr txBox="1">
                <a:spLocks noChangeArrowheads="1"/>
              </p:cNvSpPr>
              <p:nvPr/>
            </p:nvSpPr>
            <p:spPr bwMode="auto">
              <a:xfrm>
                <a:off x="4883352" y="2683110"/>
                <a:ext cx="136365" cy="2240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lnSpc>
                    <a:spcPts val="1300"/>
                  </a:lnSpc>
                </a:pPr>
                <a:r>
                  <a:rPr lang="en-US" sz="900" dirty="0" smtClean="0">
                    <a:solidFill>
                      <a:srgbClr val="FFFFFF"/>
                    </a:solidFill>
                    <a:latin typeface="+mj-ea"/>
                    <a:ea typeface="+mj-ea"/>
                  </a:rPr>
                  <a:t>G</a:t>
                </a:r>
                <a:endParaRPr lang="en-US" sz="900" dirty="0">
                  <a:solidFill>
                    <a:srgbClr val="FFFF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5" name="TextBox 15"/>
              <p:cNvSpPr txBox="1">
                <a:spLocks noChangeArrowheads="1"/>
              </p:cNvSpPr>
              <p:nvPr/>
            </p:nvSpPr>
            <p:spPr bwMode="auto">
              <a:xfrm>
                <a:off x="5088653" y="2683110"/>
                <a:ext cx="136365" cy="2240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lnSpc>
                    <a:spcPts val="1300"/>
                  </a:lnSpc>
                </a:pPr>
                <a:r>
                  <a:rPr lang="en-US" sz="900" dirty="0" smtClean="0">
                    <a:solidFill>
                      <a:srgbClr val="FFFFFF"/>
                    </a:solidFill>
                    <a:latin typeface="+mj-ea"/>
                    <a:ea typeface="+mj-ea"/>
                  </a:rPr>
                  <a:t>G</a:t>
                </a:r>
                <a:endParaRPr lang="en-US" sz="900" dirty="0">
                  <a:solidFill>
                    <a:srgbClr val="FFFF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6" name="TextBox 15"/>
              <p:cNvSpPr txBox="1">
                <a:spLocks noChangeArrowheads="1"/>
              </p:cNvSpPr>
              <p:nvPr/>
            </p:nvSpPr>
            <p:spPr bwMode="auto">
              <a:xfrm>
                <a:off x="4046866" y="2683110"/>
                <a:ext cx="136365" cy="2240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lnSpc>
                    <a:spcPts val="1300"/>
                  </a:lnSpc>
                </a:pPr>
                <a:r>
                  <a:rPr lang="en-US" sz="900" dirty="0" smtClean="0">
                    <a:solidFill>
                      <a:srgbClr val="FFFFFF"/>
                    </a:solidFill>
                    <a:latin typeface="+mj-ea"/>
                    <a:ea typeface="+mj-ea"/>
                  </a:rPr>
                  <a:t>G</a:t>
                </a:r>
                <a:endParaRPr lang="en-US" sz="900" dirty="0">
                  <a:solidFill>
                    <a:srgbClr val="FFFF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7" name="TextBox 15"/>
              <p:cNvSpPr txBox="1">
                <a:spLocks noChangeArrowheads="1"/>
              </p:cNvSpPr>
              <p:nvPr/>
            </p:nvSpPr>
            <p:spPr bwMode="auto">
              <a:xfrm>
                <a:off x="3854668" y="2683110"/>
                <a:ext cx="136365" cy="2240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lnSpc>
                    <a:spcPts val="1300"/>
                  </a:lnSpc>
                </a:pPr>
                <a:r>
                  <a:rPr lang="en-US" sz="900" dirty="0" smtClean="0">
                    <a:solidFill>
                      <a:srgbClr val="FFFFFF"/>
                    </a:solidFill>
                    <a:latin typeface="+mj-ea"/>
                    <a:ea typeface="+mj-ea"/>
                  </a:rPr>
                  <a:t>G</a:t>
                </a:r>
                <a:endParaRPr lang="en-US" sz="900" dirty="0">
                  <a:solidFill>
                    <a:srgbClr val="FFFF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8" name="TextBox 15"/>
              <p:cNvSpPr txBox="1">
                <a:spLocks noChangeArrowheads="1"/>
              </p:cNvSpPr>
              <p:nvPr/>
            </p:nvSpPr>
            <p:spPr bwMode="auto">
              <a:xfrm>
                <a:off x="5293954" y="2374149"/>
                <a:ext cx="136365" cy="2240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lnSpc>
                    <a:spcPts val="1300"/>
                  </a:lnSpc>
                </a:pPr>
                <a:r>
                  <a:rPr lang="en-US" sz="900" dirty="0" smtClean="0">
                    <a:solidFill>
                      <a:srgbClr val="FFFFFF"/>
                    </a:solidFill>
                    <a:latin typeface="+mj-ea"/>
                    <a:ea typeface="+mj-ea"/>
                  </a:rPr>
                  <a:t>G</a:t>
                </a:r>
                <a:endParaRPr lang="en-US" sz="900" dirty="0">
                  <a:solidFill>
                    <a:srgbClr val="FFFF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9" name="TextBox 15"/>
              <p:cNvSpPr txBox="1">
                <a:spLocks noChangeArrowheads="1"/>
              </p:cNvSpPr>
              <p:nvPr/>
            </p:nvSpPr>
            <p:spPr bwMode="auto">
              <a:xfrm>
                <a:off x="5704556" y="2374149"/>
                <a:ext cx="136365" cy="2240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lnSpc>
                    <a:spcPts val="1300"/>
                  </a:lnSpc>
                </a:pPr>
                <a:r>
                  <a:rPr lang="en-US" sz="900" dirty="0" smtClean="0">
                    <a:solidFill>
                      <a:srgbClr val="FFFFFF"/>
                    </a:solidFill>
                    <a:latin typeface="+mj-ea"/>
                    <a:ea typeface="+mj-ea"/>
                  </a:rPr>
                  <a:t>G</a:t>
                </a:r>
                <a:endParaRPr lang="en-US" sz="900" dirty="0">
                  <a:solidFill>
                    <a:srgbClr val="FFFF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0" name="Freeform 55"/>
              <p:cNvSpPr/>
              <p:nvPr/>
            </p:nvSpPr>
            <p:spPr>
              <a:xfrm>
                <a:off x="3693829" y="1329011"/>
                <a:ext cx="2139584" cy="148641"/>
              </a:xfrm>
              <a:custGeom>
                <a:avLst/>
                <a:gdLst>
                  <a:gd name="connsiteX0" fmla="*/ 2330614 w 2336965"/>
                  <a:gd name="connsiteY0" fmla="*/ 109016 h 115366"/>
                  <a:gd name="connsiteX1" fmla="*/ 2289543 w 2336965"/>
                  <a:gd name="connsiteY1" fmla="*/ 47421 h 115366"/>
                  <a:gd name="connsiteX2" fmla="*/ 1255458 w 2336965"/>
                  <a:gd name="connsiteY2" fmla="*/ 47421 h 115366"/>
                  <a:gd name="connsiteX3" fmla="*/ 1206690 w 2336965"/>
                  <a:gd name="connsiteY3" fmla="*/ 6350 h 115366"/>
                  <a:gd name="connsiteX4" fmla="*/ 1157922 w 2336965"/>
                  <a:gd name="connsiteY4" fmla="*/ 47421 h 115366"/>
                  <a:gd name="connsiteX5" fmla="*/ 47421 w 2336965"/>
                  <a:gd name="connsiteY5" fmla="*/ 47421 h 115366"/>
                  <a:gd name="connsiteX6" fmla="*/ 6350 w 2336965"/>
                  <a:gd name="connsiteY6" fmla="*/ 109016 h 115366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  <a:cxn ang="2">
                    <a:pos x="connsiteX2" y="connsiteY2"/>
                  </a:cxn>
                  <a:cxn ang="3">
                    <a:pos x="connsiteX3" y="connsiteY3"/>
                  </a:cxn>
                  <a:cxn ang="4">
                    <a:pos x="connsiteX4" y="connsiteY4"/>
                  </a:cxn>
                  <a:cxn ang="5">
                    <a:pos x="connsiteX5" y="connsiteY5"/>
                  </a:cxn>
                  <a:cxn ang="6">
                    <a:pos x="connsiteX6" y="connsiteY6"/>
                  </a:cxn>
                </a:cxnLst>
                <a:rect l="l" t="t" r="r" b="b"/>
                <a:pathLst>
                  <a:path w="2336965" h="115366">
                    <a:moveTo>
                      <a:pt x="2330614" y="109016"/>
                    </a:moveTo>
                    <a:cubicBezTo>
                      <a:pt x="2330614" y="109016"/>
                      <a:pt x="2325484" y="47421"/>
                      <a:pt x="2289543" y="47421"/>
                    </a:cubicBezTo>
                    <a:cubicBezTo>
                      <a:pt x="2253602" y="47421"/>
                      <a:pt x="1283716" y="47421"/>
                      <a:pt x="1255458" y="47421"/>
                    </a:cubicBezTo>
                    <a:cubicBezTo>
                      <a:pt x="1227226" y="47421"/>
                      <a:pt x="1206690" y="6350"/>
                      <a:pt x="1206690" y="6350"/>
                    </a:cubicBezTo>
                    <a:cubicBezTo>
                      <a:pt x="1206690" y="6350"/>
                      <a:pt x="1186154" y="47421"/>
                      <a:pt x="1157922" y="47421"/>
                    </a:cubicBezTo>
                    <a:cubicBezTo>
                      <a:pt x="1129677" y="47421"/>
                      <a:pt x="83362" y="47421"/>
                      <a:pt x="47421" y="47421"/>
                    </a:cubicBezTo>
                    <a:cubicBezTo>
                      <a:pt x="11480" y="47421"/>
                      <a:pt x="6350" y="109016"/>
                      <a:pt x="6350" y="109016"/>
                    </a:cubicBezTo>
                  </a:path>
                </a:pathLst>
              </a:cu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olidFill>
                    <a:srgbClr val="000000"/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51" name="TextBox 12"/>
          <p:cNvSpPr txBox="1">
            <a:spLocks noChangeArrowheads="1"/>
          </p:cNvSpPr>
          <p:nvPr/>
        </p:nvSpPr>
        <p:spPr bwMode="auto">
          <a:xfrm>
            <a:off x="6083387" y="1975910"/>
            <a:ext cx="60449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srgbClr val="00339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Genomics</a:t>
            </a:r>
            <a:r>
              <a:rPr lang="en-US" dirty="0" smtClean="0">
                <a:solidFill>
                  <a:srgbClr val="00339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1" dirty="0" smtClean="0">
                <a:solidFill>
                  <a:srgbClr val="00339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(~20,000 genes in human genome):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DNA sequencing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Single nucleotide polymorphism (SNP)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DNA mutations . . .</a:t>
            </a:r>
            <a:endParaRPr lang="en-US" sz="16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2" name="TextBox 12"/>
          <p:cNvSpPr txBox="1">
            <a:spLocks noChangeArrowheads="1"/>
          </p:cNvSpPr>
          <p:nvPr/>
        </p:nvSpPr>
        <p:spPr bwMode="auto">
          <a:xfrm>
            <a:off x="6105938" y="3075370"/>
            <a:ext cx="218329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err="1" smtClean="0">
                <a:solidFill>
                  <a:srgbClr val="00339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Transcriptomics</a:t>
            </a:r>
            <a:r>
              <a:rPr lang="en-US" dirty="0" smtClean="0">
                <a:solidFill>
                  <a:srgbClr val="00339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r>
              <a:rPr lang="en-US" altLang="ko-KR" sz="16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Transcription</a:t>
            </a:r>
            <a:r>
              <a:rPr lang="ko-KR" altLang="en-US" sz="16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en-US" altLang="ko-KR" sz="1600" dirty="0" smtClean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Alternative splicing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mRNA stability . . .</a:t>
            </a:r>
            <a:endParaRPr lang="en-US" sz="16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3" name="TextBox 12"/>
          <p:cNvSpPr txBox="1">
            <a:spLocks noChangeArrowheads="1"/>
          </p:cNvSpPr>
          <p:nvPr/>
        </p:nvSpPr>
        <p:spPr bwMode="auto">
          <a:xfrm>
            <a:off x="6085815" y="4156488"/>
            <a:ext cx="4304640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srgbClr val="00339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Proteomics</a:t>
            </a:r>
            <a:r>
              <a:rPr lang="en-US" dirty="0" smtClean="0">
                <a:solidFill>
                  <a:srgbClr val="00339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Protein expression in specific type of cells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Protein modification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Protein-protein interaction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Protein stability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Protein trafficking </a:t>
            </a:r>
            <a:r>
              <a:rPr lang="en-US" altLang="ko-KR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. </a:t>
            </a:r>
            <a:r>
              <a:rPr lang="en-US" altLang="ko-KR" sz="16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en-US" sz="16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4" name="TextBox 12"/>
          <p:cNvSpPr txBox="1">
            <a:spLocks noChangeArrowheads="1"/>
          </p:cNvSpPr>
          <p:nvPr/>
        </p:nvSpPr>
        <p:spPr bwMode="auto">
          <a:xfrm>
            <a:off x="6103066" y="5803783"/>
            <a:ext cx="579658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srgbClr val="00339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Protein folding (3-dimensional structure)</a:t>
            </a:r>
            <a:r>
              <a:rPr lang="en-US" dirty="0" smtClean="0">
                <a:solidFill>
                  <a:srgbClr val="00339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r>
              <a:rPr lang="en-US" altLang="ko-KR" sz="16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Protein folding</a:t>
            </a:r>
            <a:endParaRPr lang="en-US" altLang="ko-KR" sz="16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Important for new drug discovery </a:t>
            </a:r>
            <a:r>
              <a:rPr lang="en-US" sz="16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and biotechnology</a:t>
            </a:r>
            <a:r>
              <a:rPr lang="en-US" altLang="ko-KR" sz="16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en-US" altLang="ko-KR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en-US" altLang="ko-KR" sz="16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en-US" altLang="ko-KR" sz="16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8626" y="106877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24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HY헤드라인M" panose="02030600000101010101" pitchFamily="18" charset="-127"/>
                <a:cs typeface="Calibri" panose="020F0502020204030204" pitchFamily="34" charset="0"/>
              </a:rPr>
              <a:t>Cells </a:t>
            </a:r>
            <a:r>
              <a:rPr lang="en-US" altLang="ko-KR" sz="2400" b="1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HY헤드라인M" panose="02030600000101010101" pitchFamily="18" charset="-127"/>
                <a:cs typeface="Calibri" panose="020F0502020204030204" pitchFamily="34" charset="0"/>
              </a:rPr>
              <a:t>use information in DNA to make functional </a:t>
            </a:r>
            <a:r>
              <a:rPr lang="en-US" altLang="ko-KR" sz="24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HY헤드라인M" panose="02030600000101010101" pitchFamily="18" charset="-127"/>
                <a:cs typeface="Calibri" panose="020F0502020204030204" pitchFamily="34" charset="0"/>
              </a:rPr>
              <a:t>proteins</a:t>
            </a:r>
            <a:endParaRPr lang="ko-KR" altLang="en-US" sz="2400" dirty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585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739756"/>
            <a:ext cx="12192000" cy="61217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직사각형 16"/>
          <p:cNvSpPr/>
          <p:nvPr/>
        </p:nvSpPr>
        <p:spPr>
          <a:xfrm>
            <a:off x="0" y="1"/>
            <a:ext cx="12192000" cy="723811"/>
          </a:xfrm>
          <a:prstGeom prst="rect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29731" y="1277225"/>
            <a:ext cx="10946913" cy="2423508"/>
          </a:xfrm>
        </p:spPr>
        <p:txBody>
          <a:bodyPr>
            <a:noAutofit/>
          </a:bodyPr>
          <a:lstStyle/>
          <a:p>
            <a:pPr marL="180975" indent="-180975">
              <a:buNone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► </a:t>
            </a:r>
            <a:r>
              <a:rPr lang="en-US" sz="1600" dirty="0" smtClean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Proteins account for more than 50% of the dry mass of most cells.</a:t>
            </a:r>
          </a:p>
          <a:p>
            <a:pPr marL="180975" indent="-180975">
              <a:buNone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► </a:t>
            </a:r>
            <a:r>
              <a:rPr lang="en-US" sz="1600" dirty="0" smtClean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Some proteins speed up chemical reactions. </a:t>
            </a:r>
            <a:r>
              <a:rPr lang="en-US" altLang="ko-KR" sz="16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Enzymes are proteins that act as </a:t>
            </a:r>
            <a:r>
              <a:rPr lang="en-US" altLang="ko-KR" sz="16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catalysts </a:t>
            </a:r>
            <a:r>
              <a:rPr lang="en-US" altLang="ko-KR" sz="16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to speed up chemical </a:t>
            </a:r>
            <a:r>
              <a:rPr lang="en-US" altLang="ko-KR" sz="1600" dirty="0" smtClean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reactions.</a:t>
            </a:r>
            <a:endParaRPr lang="en-US" sz="1600" dirty="0" smtClean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180975" indent="-180975">
              <a:buNone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► </a:t>
            </a:r>
            <a:r>
              <a:rPr lang="en-US" sz="1600" dirty="0" smtClean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Other protein functions include </a:t>
            </a:r>
            <a:r>
              <a:rPr lang="en-US" sz="1600" b="1" dirty="0" smtClean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defense, storage, transport, cellular communication, movement, and structural support</a:t>
            </a:r>
            <a:r>
              <a:rPr lang="en-US" sz="1600" dirty="0" smtClean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  <a:p>
            <a:pPr marL="180975" indent="-180975">
              <a:buNone/>
            </a:pP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► </a:t>
            </a:r>
            <a:r>
              <a:rPr lang="en-US" altLang="ko-KR" sz="1600" dirty="0" smtClean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Proteins </a:t>
            </a:r>
            <a:r>
              <a:rPr lang="en-US" altLang="ko-KR" sz="16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are all constructed from the same set of 20 amino acids</a:t>
            </a:r>
          </a:p>
          <a:p>
            <a:pPr marL="180975" indent="-180975">
              <a:buNone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► </a:t>
            </a:r>
            <a:r>
              <a:rPr lang="en-US" altLang="ko-KR" sz="1600" b="1" dirty="0" smtClean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Polypeptides</a:t>
            </a:r>
            <a:r>
              <a:rPr lang="en-US" altLang="ko-KR" sz="1600" dirty="0" smtClean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(chain of amino acids) are </a:t>
            </a:r>
            <a:r>
              <a:rPr lang="en-US" altLang="ko-KR" sz="16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unbranched polymers built from these amino acids</a:t>
            </a:r>
          </a:p>
          <a:p>
            <a:pPr marL="180975" indent="-180975">
              <a:buNone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► </a:t>
            </a:r>
            <a:r>
              <a:rPr lang="en-US" altLang="ko-KR" sz="1600" dirty="0" smtClean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 </a:t>
            </a:r>
            <a:r>
              <a:rPr lang="en-US" altLang="ko-KR" sz="16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protein</a:t>
            </a:r>
            <a:r>
              <a:rPr lang="en-US" altLang="ko-KR" sz="16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is a biologically functional molecule that consists of one or more </a:t>
            </a:r>
            <a:r>
              <a:rPr lang="en-US" altLang="ko-KR" sz="1600" dirty="0" smtClean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polypeptides</a:t>
            </a:r>
            <a:endParaRPr lang="en-US" sz="1600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626" y="120782"/>
            <a:ext cx="12192000" cy="491694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Proteins include a diversity of structures, resulting in a wide range of functions</a:t>
            </a:r>
            <a:endParaRPr lang="en-US" sz="2400" b="1" dirty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2400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/>
          <p:cNvSpPr/>
          <p:nvPr/>
        </p:nvSpPr>
        <p:spPr>
          <a:xfrm>
            <a:off x="0" y="739756"/>
            <a:ext cx="12192000" cy="61217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7" name="직사각형 76"/>
          <p:cNvSpPr/>
          <p:nvPr/>
        </p:nvSpPr>
        <p:spPr>
          <a:xfrm>
            <a:off x="0" y="1"/>
            <a:ext cx="12192000" cy="723811"/>
          </a:xfrm>
          <a:prstGeom prst="rect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3" name="Picture 1"/>
          <p:cNvPicPr>
            <a:picLocks noChangeAspect="1"/>
          </p:cNvPicPr>
          <p:nvPr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660"/>
          <a:stretch/>
        </p:blipFill>
        <p:spPr>
          <a:xfrm>
            <a:off x="60960" y="1579380"/>
            <a:ext cx="6066458" cy="2045456"/>
          </a:xfrm>
          <a:prstGeom prst="rect">
            <a:avLst/>
          </a:prstGeom>
        </p:spPr>
      </p:pic>
      <p:sp>
        <p:nvSpPr>
          <p:cNvPr id="4" name="TextBox 2"/>
          <p:cNvSpPr txBox="1">
            <a:spLocks noChangeArrowheads="1"/>
          </p:cNvSpPr>
          <p:nvPr/>
        </p:nvSpPr>
        <p:spPr bwMode="auto">
          <a:xfrm>
            <a:off x="157688" y="1640628"/>
            <a:ext cx="1292020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100" b="1" dirty="0">
                <a:solidFill>
                  <a:srgbClr val="FF0000"/>
                </a:solidFill>
                <a:latin typeface="Arial"/>
                <a:ea typeface="ＭＳ Ｐゴシック" charset="0"/>
              </a:rPr>
              <a:t>Enzymatic proteins</a:t>
            </a:r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152053" y="1901462"/>
            <a:ext cx="2324354" cy="3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ts val="13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Function: Selective acceleration of</a:t>
            </a:r>
          </a:p>
          <a:p>
            <a:pPr>
              <a:lnSpc>
                <a:spcPts val="13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chemical reactions</a:t>
            </a:r>
            <a:endParaRPr lang="en-US" sz="1100" b="1" dirty="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52053" y="2305885"/>
            <a:ext cx="2763577" cy="3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ts val="13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Example: Digestive </a:t>
            </a:r>
            <a:r>
              <a:rPr lang="en-US" sz="1100" b="1" dirty="0" smtClean="0">
                <a:solidFill>
                  <a:srgbClr val="0000CC"/>
                </a:solidFill>
                <a:latin typeface="Arial"/>
                <a:ea typeface="ＭＳ Ｐゴシック" charset="0"/>
              </a:rPr>
              <a:t>enzymes</a:t>
            </a:r>
            <a:r>
              <a:rPr lang="en-US" sz="1100" b="1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 catalyze the</a:t>
            </a:r>
          </a:p>
          <a:p>
            <a:pPr>
              <a:lnSpc>
                <a:spcPts val="13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hydrolysis of bonds in food molecules.</a:t>
            </a:r>
            <a:endParaRPr lang="en-US" sz="1100" b="1" dirty="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3204619" y="1640628"/>
            <a:ext cx="1261564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100" b="1" dirty="0">
                <a:solidFill>
                  <a:srgbClr val="FF0000"/>
                </a:solidFill>
                <a:latin typeface="Arial"/>
                <a:ea typeface="ＭＳ Ｐゴシック" charset="0"/>
              </a:rPr>
              <a:t>Defensive proteins</a:t>
            </a:r>
          </a:p>
        </p:txBody>
      </p:sp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3198984" y="1901462"/>
            <a:ext cx="2467022" cy="218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ts val="1700"/>
              </a:lnSpc>
            </a:pPr>
            <a:r>
              <a:rPr lang="en-US" sz="1100" b="1" dirty="0">
                <a:solidFill>
                  <a:srgbClr val="000000"/>
                </a:solidFill>
                <a:latin typeface="Arial"/>
                <a:ea typeface="ＭＳ Ｐゴシック" charset="0"/>
              </a:rPr>
              <a:t>Function: Protection against disease</a:t>
            </a:r>
          </a:p>
        </p:txBody>
      </p:sp>
      <p:sp>
        <p:nvSpPr>
          <p:cNvPr id="9" name="TextBox 9"/>
          <p:cNvSpPr txBox="1">
            <a:spLocks noChangeArrowheads="1"/>
          </p:cNvSpPr>
          <p:nvPr/>
        </p:nvSpPr>
        <p:spPr bwMode="auto">
          <a:xfrm>
            <a:off x="3198984" y="2169649"/>
            <a:ext cx="2701060" cy="3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ts val="13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Example: </a:t>
            </a:r>
            <a:r>
              <a:rPr lang="en-US" sz="1100" b="1" dirty="0" smtClean="0">
                <a:solidFill>
                  <a:srgbClr val="0000CC"/>
                </a:solidFill>
                <a:latin typeface="Arial"/>
                <a:ea typeface="ＭＳ Ｐゴシック" charset="0"/>
              </a:rPr>
              <a:t>Antibodies</a:t>
            </a:r>
            <a:r>
              <a:rPr lang="en-US" sz="1100" b="1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 inactivate and help</a:t>
            </a:r>
          </a:p>
          <a:p>
            <a:pPr>
              <a:lnSpc>
                <a:spcPts val="13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destroy viruses and bacteria.</a:t>
            </a:r>
            <a:endParaRPr lang="en-US" sz="1100" b="1" dirty="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403863" y="2629535"/>
            <a:ext cx="72936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100" b="1" dirty="0">
                <a:solidFill>
                  <a:srgbClr val="000000"/>
                </a:solidFill>
                <a:latin typeface="Arial"/>
                <a:ea typeface="ＭＳ Ｐゴシック" charset="0"/>
              </a:rPr>
              <a:t>Antibodies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565597" y="3002154"/>
            <a:ext cx="411894" cy="140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200" b="1" dirty="0">
                <a:solidFill>
                  <a:srgbClr val="FFFFFF"/>
                </a:solidFill>
                <a:latin typeface="Arial"/>
                <a:ea typeface="ＭＳ Ｐゴシック" charset="0"/>
              </a:rPr>
              <a:t>Enzyme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222822" y="3185993"/>
            <a:ext cx="352661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100" b="1" dirty="0">
                <a:solidFill>
                  <a:srgbClr val="000000"/>
                </a:solidFill>
                <a:latin typeface="Arial"/>
                <a:ea typeface="ＭＳ Ｐゴシック" charset="0"/>
              </a:rPr>
              <a:t>Virus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4331495" y="3036586"/>
            <a:ext cx="689291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100" b="1" dirty="0">
                <a:solidFill>
                  <a:srgbClr val="000000"/>
                </a:solidFill>
                <a:latin typeface="Arial"/>
                <a:ea typeface="ＭＳ Ｐゴシック" charset="0"/>
              </a:rPr>
              <a:t>Bacterium</a:t>
            </a:r>
          </a:p>
        </p:txBody>
      </p:sp>
      <p:sp>
        <p:nvSpPr>
          <p:cNvPr id="26" name="Freeform 3"/>
          <p:cNvSpPr/>
          <p:nvPr/>
        </p:nvSpPr>
        <p:spPr>
          <a:xfrm>
            <a:off x="3540424" y="3011791"/>
            <a:ext cx="347143" cy="213796"/>
          </a:xfrm>
          <a:custGeom>
            <a:avLst/>
            <a:gdLst>
              <a:gd name="connsiteX0" fmla="*/ 6350 w 489064"/>
              <a:gd name="connsiteY0" fmla="*/ 274713 h 281063"/>
              <a:gd name="connsiteX1" fmla="*/ 482714 w 489064"/>
              <a:gd name="connsiteY1" fmla="*/ 6350 h 2810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9064" h="281063">
                <a:moveTo>
                  <a:pt x="6350" y="274713"/>
                </a:moveTo>
                <a:lnTo>
                  <a:pt x="482714" y="6350"/>
                </a:lnTo>
              </a:path>
            </a:pathLst>
          </a:cu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rgbClr val="000000"/>
              </a:solidFill>
            </a:endParaRPr>
          </a:p>
        </p:txBody>
      </p:sp>
      <p:sp>
        <p:nvSpPr>
          <p:cNvPr id="27" name="Freeform 3"/>
          <p:cNvSpPr/>
          <p:nvPr/>
        </p:nvSpPr>
        <p:spPr>
          <a:xfrm>
            <a:off x="5064029" y="3132267"/>
            <a:ext cx="710548" cy="19321"/>
          </a:xfrm>
          <a:custGeom>
            <a:avLst/>
            <a:gdLst>
              <a:gd name="connsiteX0" fmla="*/ 6350 w 1001039"/>
              <a:gd name="connsiteY0" fmla="*/ 6350 h 25400"/>
              <a:gd name="connsiteX1" fmla="*/ 994689 w 1001039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01039" h="25400">
                <a:moveTo>
                  <a:pt x="6350" y="6350"/>
                </a:moveTo>
                <a:lnTo>
                  <a:pt x="994689" y="6350"/>
                </a:lnTo>
              </a:path>
            </a:pathLst>
          </a:cu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rgbClr val="000000"/>
              </a:solidFill>
            </a:endParaRPr>
          </a:p>
        </p:txBody>
      </p:sp>
      <p:sp>
        <p:nvSpPr>
          <p:cNvPr id="28" name="Freeform 3"/>
          <p:cNvSpPr/>
          <p:nvPr/>
        </p:nvSpPr>
        <p:spPr>
          <a:xfrm>
            <a:off x="4077242" y="2714783"/>
            <a:ext cx="267525" cy="161919"/>
          </a:xfrm>
          <a:custGeom>
            <a:avLst/>
            <a:gdLst>
              <a:gd name="connsiteX0" fmla="*/ 6350 w 376897"/>
              <a:gd name="connsiteY0" fmla="*/ 206514 h 212864"/>
              <a:gd name="connsiteX1" fmla="*/ 370548 w 376897"/>
              <a:gd name="connsiteY1" fmla="*/ 6350 h 2128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76897" h="212864">
                <a:moveTo>
                  <a:pt x="6350" y="206514"/>
                </a:moveTo>
                <a:lnTo>
                  <a:pt x="370548" y="6350"/>
                </a:lnTo>
              </a:path>
            </a:pathLst>
          </a:cu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rgbClr val="000000"/>
              </a:solidFill>
            </a:endParaRPr>
          </a:p>
        </p:txBody>
      </p:sp>
      <p:sp>
        <p:nvSpPr>
          <p:cNvPr id="29" name="Freeform 3"/>
          <p:cNvSpPr/>
          <p:nvPr/>
        </p:nvSpPr>
        <p:spPr>
          <a:xfrm>
            <a:off x="5119248" y="2714291"/>
            <a:ext cx="467226" cy="105067"/>
          </a:xfrm>
          <a:custGeom>
            <a:avLst/>
            <a:gdLst>
              <a:gd name="connsiteX0" fmla="*/ 651890 w 658241"/>
              <a:gd name="connsiteY0" fmla="*/ 131775 h 138125"/>
              <a:gd name="connsiteX1" fmla="*/ 6350 w 658241"/>
              <a:gd name="connsiteY1" fmla="*/ 6350 h 1381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8241" h="138125">
                <a:moveTo>
                  <a:pt x="651890" y="131775"/>
                </a:moveTo>
                <a:lnTo>
                  <a:pt x="6350" y="6350"/>
                </a:lnTo>
              </a:path>
            </a:pathLst>
          </a:cu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rgbClr val="000000"/>
              </a:solidFill>
            </a:endParaRPr>
          </a:p>
        </p:txBody>
      </p:sp>
      <p:pic>
        <p:nvPicPr>
          <p:cNvPr id="30" name="Picture 1"/>
          <p:cNvPicPr>
            <a:picLocks noChangeAspect="1"/>
          </p:cNvPicPr>
          <p:nvPr/>
        </p:nvPicPr>
        <p:blipFill rotWithShape="1"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284"/>
          <a:stretch/>
        </p:blipFill>
        <p:spPr>
          <a:xfrm>
            <a:off x="6160315" y="1579381"/>
            <a:ext cx="5955485" cy="2032832"/>
          </a:xfrm>
          <a:prstGeom prst="rect">
            <a:avLst/>
          </a:prstGeom>
        </p:spPr>
      </p:pic>
      <p:sp>
        <p:nvSpPr>
          <p:cNvPr id="31" name="TextBox 9"/>
          <p:cNvSpPr txBox="1">
            <a:spLocks noChangeArrowheads="1"/>
          </p:cNvSpPr>
          <p:nvPr/>
        </p:nvSpPr>
        <p:spPr bwMode="auto">
          <a:xfrm>
            <a:off x="7279327" y="3225026"/>
            <a:ext cx="580287" cy="25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lnSpc>
                <a:spcPts val="1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Insulin</a:t>
            </a:r>
          </a:p>
          <a:p>
            <a:pPr algn="ctr">
              <a:lnSpc>
                <a:spcPts val="1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secreted</a:t>
            </a:r>
            <a:endParaRPr lang="en-US" sz="1100" b="1" dirty="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32" name="TextBox 17"/>
          <p:cNvSpPr txBox="1">
            <a:spLocks noChangeArrowheads="1"/>
          </p:cNvSpPr>
          <p:nvPr/>
        </p:nvSpPr>
        <p:spPr bwMode="auto">
          <a:xfrm>
            <a:off x="11375879" y="2731048"/>
            <a:ext cx="612347" cy="3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ts val="13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Receptor</a:t>
            </a:r>
          </a:p>
          <a:p>
            <a:pPr>
              <a:lnSpc>
                <a:spcPts val="13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protein</a:t>
            </a:r>
            <a:endParaRPr lang="en-US" sz="1100" b="1" dirty="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33" name="TextBox 19"/>
          <p:cNvSpPr txBox="1">
            <a:spLocks noChangeArrowheads="1"/>
          </p:cNvSpPr>
          <p:nvPr/>
        </p:nvSpPr>
        <p:spPr bwMode="auto">
          <a:xfrm>
            <a:off x="6440976" y="3276144"/>
            <a:ext cx="807913" cy="256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lnSpc>
                <a:spcPts val="1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High</a:t>
            </a:r>
          </a:p>
          <a:p>
            <a:pPr algn="ctr">
              <a:lnSpc>
                <a:spcPts val="1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blood sugar</a:t>
            </a:r>
            <a:endParaRPr lang="en-US" sz="1100" b="1" dirty="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34" name="TextBox 21"/>
          <p:cNvSpPr txBox="1">
            <a:spLocks noChangeArrowheads="1"/>
          </p:cNvSpPr>
          <p:nvPr/>
        </p:nvSpPr>
        <p:spPr bwMode="auto">
          <a:xfrm>
            <a:off x="8066626" y="3281732"/>
            <a:ext cx="807913" cy="25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lnSpc>
                <a:spcPts val="1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Normal</a:t>
            </a:r>
          </a:p>
          <a:p>
            <a:pPr algn="ctr">
              <a:lnSpc>
                <a:spcPts val="1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blood sugar</a:t>
            </a:r>
            <a:endParaRPr lang="en-US" sz="1100" b="1" dirty="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35" name="TextBox 23"/>
          <p:cNvSpPr txBox="1">
            <a:spLocks noChangeArrowheads="1"/>
          </p:cNvSpPr>
          <p:nvPr/>
        </p:nvSpPr>
        <p:spPr bwMode="auto">
          <a:xfrm>
            <a:off x="9311451" y="3034648"/>
            <a:ext cx="689291" cy="3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>
              <a:lnSpc>
                <a:spcPts val="13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Signaling</a:t>
            </a:r>
          </a:p>
          <a:p>
            <a:pPr algn="r">
              <a:lnSpc>
                <a:spcPts val="13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molecules</a:t>
            </a:r>
            <a:endParaRPr lang="en-US" sz="1100" b="1" dirty="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43" name="TextBox 2"/>
          <p:cNvSpPr txBox="1">
            <a:spLocks noChangeArrowheads="1"/>
          </p:cNvSpPr>
          <p:nvPr/>
        </p:nvSpPr>
        <p:spPr bwMode="auto">
          <a:xfrm>
            <a:off x="6253060" y="1644459"/>
            <a:ext cx="1253548" cy="1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ts val="1300"/>
              </a:lnSpc>
            </a:pPr>
            <a:r>
              <a:rPr lang="en-US" sz="1100" b="1" dirty="0">
                <a:solidFill>
                  <a:srgbClr val="FF0000"/>
                </a:solidFill>
                <a:latin typeface="Arial"/>
                <a:ea typeface="ＭＳ Ｐゴシック" charset="0"/>
              </a:rPr>
              <a:t>Hormonal proteins</a:t>
            </a:r>
          </a:p>
        </p:txBody>
      </p:sp>
      <p:sp>
        <p:nvSpPr>
          <p:cNvPr id="44" name="TextBox 11"/>
          <p:cNvSpPr txBox="1">
            <a:spLocks noChangeArrowheads="1"/>
          </p:cNvSpPr>
          <p:nvPr/>
        </p:nvSpPr>
        <p:spPr bwMode="auto">
          <a:xfrm>
            <a:off x="9242041" y="1644459"/>
            <a:ext cx="1207062" cy="1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ts val="1300"/>
              </a:lnSpc>
            </a:pPr>
            <a:r>
              <a:rPr lang="en-US" sz="1100" b="1" dirty="0">
                <a:solidFill>
                  <a:srgbClr val="FF0000"/>
                </a:solidFill>
                <a:latin typeface="Arial"/>
                <a:ea typeface="ＭＳ Ｐゴシック" charset="0"/>
              </a:rPr>
              <a:t>Receptor proteins</a:t>
            </a:r>
          </a:p>
        </p:txBody>
      </p:sp>
      <p:sp>
        <p:nvSpPr>
          <p:cNvPr id="47" name="TextBox 3"/>
          <p:cNvSpPr txBox="1">
            <a:spLocks noChangeArrowheads="1"/>
          </p:cNvSpPr>
          <p:nvPr/>
        </p:nvSpPr>
        <p:spPr bwMode="auto">
          <a:xfrm>
            <a:off x="6252727" y="1843458"/>
            <a:ext cx="2832232" cy="3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ts val="13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Function: Coordination of an organism’s activities</a:t>
            </a:r>
            <a:endParaRPr lang="en-US" sz="1100" b="1" dirty="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48" name="TextBox 12"/>
          <p:cNvSpPr txBox="1">
            <a:spLocks noChangeArrowheads="1"/>
          </p:cNvSpPr>
          <p:nvPr/>
        </p:nvSpPr>
        <p:spPr bwMode="auto">
          <a:xfrm>
            <a:off x="9241709" y="1852602"/>
            <a:ext cx="2816745" cy="3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ts val="13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Function: Response of cell to chemical stimuli</a:t>
            </a:r>
            <a:endParaRPr lang="en-US" sz="1100" b="1" dirty="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6253281" y="2194191"/>
            <a:ext cx="2831678" cy="666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ts val="13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Example: </a:t>
            </a:r>
            <a:r>
              <a:rPr lang="en-US" sz="1100" b="1" dirty="0" smtClean="0">
                <a:solidFill>
                  <a:srgbClr val="0000CC"/>
                </a:solidFill>
                <a:latin typeface="Arial"/>
                <a:ea typeface="ＭＳ Ｐゴシック" charset="0"/>
              </a:rPr>
              <a:t>Insulin</a:t>
            </a:r>
            <a:r>
              <a:rPr lang="en-US" sz="1100" b="1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, a hormone secreted by the pancreas, causes other tissues to take up glucose, thus regulating blood sugar concentration.</a:t>
            </a:r>
            <a:endParaRPr lang="en-US" sz="1100" b="1" dirty="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52" name="TextBox 14"/>
          <p:cNvSpPr txBox="1">
            <a:spLocks noChangeArrowheads="1"/>
          </p:cNvSpPr>
          <p:nvPr/>
        </p:nvSpPr>
        <p:spPr bwMode="auto">
          <a:xfrm>
            <a:off x="9242263" y="2182265"/>
            <a:ext cx="2816191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ts val="13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Example: </a:t>
            </a:r>
            <a:r>
              <a:rPr lang="en-US" sz="1100" b="1" dirty="0" smtClean="0">
                <a:solidFill>
                  <a:srgbClr val="0000CC"/>
                </a:solidFill>
                <a:latin typeface="Arial"/>
                <a:ea typeface="ＭＳ Ｐゴシック" charset="0"/>
              </a:rPr>
              <a:t>Receptors</a:t>
            </a:r>
            <a:r>
              <a:rPr lang="en-US" sz="1100" b="1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 built into the membrane of a nerve cell detect signaling molecules released by other nerve cells.</a:t>
            </a:r>
            <a:endParaRPr lang="en-US" sz="1100" b="1" dirty="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57" name="Freeform 3"/>
          <p:cNvSpPr/>
          <p:nvPr/>
        </p:nvSpPr>
        <p:spPr>
          <a:xfrm>
            <a:off x="10072570" y="3110071"/>
            <a:ext cx="531070" cy="99800"/>
          </a:xfrm>
          <a:custGeom>
            <a:avLst/>
            <a:gdLst>
              <a:gd name="connsiteX0" fmla="*/ 755776 w 762127"/>
              <a:gd name="connsiteY0" fmla="*/ 148463 h 154813"/>
              <a:gd name="connsiteX1" fmla="*/ 6350 w 762127"/>
              <a:gd name="connsiteY1" fmla="*/ 68414 h 154813"/>
              <a:gd name="connsiteX2" fmla="*/ 501218 w 762127"/>
              <a:gd name="connsiteY2" fmla="*/ 6350 h 1548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2127" h="154813">
                <a:moveTo>
                  <a:pt x="755776" y="148463"/>
                </a:moveTo>
                <a:lnTo>
                  <a:pt x="6350" y="68414"/>
                </a:lnTo>
                <a:lnTo>
                  <a:pt x="501218" y="6350"/>
                </a:lnTo>
              </a:path>
            </a:pathLst>
          </a:cu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ts val="1300"/>
              </a:lnSpc>
            </a:pPr>
            <a:endParaRPr lang="zh-CN" altLang="en-US" sz="1100" b="1">
              <a:solidFill>
                <a:srgbClr val="000000"/>
              </a:solidFill>
            </a:endParaRPr>
          </a:p>
        </p:txBody>
      </p:sp>
      <p:sp>
        <p:nvSpPr>
          <p:cNvPr id="58" name="Freeform 3"/>
          <p:cNvSpPr/>
          <p:nvPr/>
        </p:nvSpPr>
        <p:spPr>
          <a:xfrm>
            <a:off x="11191046" y="3082164"/>
            <a:ext cx="135807" cy="133104"/>
          </a:xfrm>
          <a:custGeom>
            <a:avLst/>
            <a:gdLst>
              <a:gd name="connsiteX0" fmla="*/ 6350 w 194894"/>
              <a:gd name="connsiteY0" fmla="*/ 200126 h 206476"/>
              <a:gd name="connsiteX1" fmla="*/ 188544 w 194894"/>
              <a:gd name="connsiteY1" fmla="*/ 6350 h 2064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4894" h="206476">
                <a:moveTo>
                  <a:pt x="6350" y="200126"/>
                </a:moveTo>
                <a:lnTo>
                  <a:pt x="188544" y="6350"/>
                </a:lnTo>
              </a:path>
            </a:pathLst>
          </a:cu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ts val="1300"/>
              </a:lnSpc>
            </a:pPr>
            <a:endParaRPr lang="zh-CN" altLang="en-US" sz="1100" b="1">
              <a:solidFill>
                <a:srgbClr val="000000"/>
              </a:solidFill>
            </a:endParaRPr>
          </a:p>
        </p:txBody>
      </p:sp>
      <p:pic>
        <p:nvPicPr>
          <p:cNvPr id="99" name="Picture 1"/>
          <p:cNvPicPr>
            <a:picLocks noChangeAspect="1"/>
          </p:cNvPicPr>
          <p:nvPr/>
        </p:nvPicPr>
        <p:blipFill rotWithShape="1"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20" b="2328"/>
          <a:stretch/>
        </p:blipFill>
        <p:spPr>
          <a:xfrm>
            <a:off x="6160315" y="3748272"/>
            <a:ext cx="5955485" cy="2415300"/>
          </a:xfrm>
          <a:prstGeom prst="rect">
            <a:avLst/>
          </a:prstGeom>
        </p:spPr>
      </p:pic>
      <p:sp>
        <p:nvSpPr>
          <p:cNvPr id="105" name="TextBox 31"/>
          <p:cNvSpPr txBox="1">
            <a:spLocks noChangeArrowheads="1"/>
          </p:cNvSpPr>
          <p:nvPr/>
        </p:nvSpPr>
        <p:spPr bwMode="auto">
          <a:xfrm>
            <a:off x="7567238" y="5075874"/>
            <a:ext cx="352661" cy="1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ts val="1300"/>
              </a:lnSpc>
            </a:pPr>
            <a:r>
              <a:rPr lang="en-US" sz="1100" b="1" dirty="0">
                <a:solidFill>
                  <a:srgbClr val="000000"/>
                </a:solidFill>
                <a:latin typeface="Arial"/>
                <a:ea typeface="ＭＳ Ｐゴシック" charset="0"/>
              </a:rPr>
              <a:t>Actin</a:t>
            </a:r>
          </a:p>
        </p:txBody>
      </p:sp>
      <p:sp>
        <p:nvSpPr>
          <p:cNvPr id="106" name="TextBox 32"/>
          <p:cNvSpPr txBox="1">
            <a:spLocks noChangeArrowheads="1"/>
          </p:cNvSpPr>
          <p:nvPr/>
        </p:nvSpPr>
        <p:spPr bwMode="auto">
          <a:xfrm>
            <a:off x="8124768" y="5075874"/>
            <a:ext cx="485710" cy="1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ts val="1300"/>
              </a:lnSpc>
            </a:pPr>
            <a:r>
              <a:rPr lang="en-US" sz="1100" b="1" dirty="0">
                <a:solidFill>
                  <a:srgbClr val="000000"/>
                </a:solidFill>
                <a:latin typeface="Arial"/>
                <a:ea typeface="ＭＳ Ｐゴシック" charset="0"/>
              </a:rPr>
              <a:t>Myosin</a:t>
            </a:r>
          </a:p>
        </p:txBody>
      </p:sp>
      <p:sp>
        <p:nvSpPr>
          <p:cNvPr id="107" name="TextBox 42"/>
          <p:cNvSpPr txBox="1">
            <a:spLocks noChangeArrowheads="1"/>
          </p:cNvSpPr>
          <p:nvPr/>
        </p:nvSpPr>
        <p:spPr bwMode="auto">
          <a:xfrm>
            <a:off x="11185653" y="5377770"/>
            <a:ext cx="596317" cy="1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ts val="1300"/>
              </a:lnSpc>
            </a:pPr>
            <a:r>
              <a:rPr lang="en-US" sz="1100" b="1" dirty="0">
                <a:solidFill>
                  <a:srgbClr val="000000"/>
                </a:solidFill>
                <a:latin typeface="Arial"/>
                <a:ea typeface="ＭＳ Ｐゴシック" charset="0"/>
              </a:rPr>
              <a:t>Collagen</a:t>
            </a:r>
          </a:p>
        </p:txBody>
      </p:sp>
      <p:sp>
        <p:nvSpPr>
          <p:cNvPr id="108" name="TextBox 43"/>
          <p:cNvSpPr txBox="1">
            <a:spLocks noChangeArrowheads="1"/>
          </p:cNvSpPr>
          <p:nvPr/>
        </p:nvSpPr>
        <p:spPr bwMode="auto">
          <a:xfrm>
            <a:off x="6326212" y="5802359"/>
            <a:ext cx="477695" cy="256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ts val="1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Muscle</a:t>
            </a:r>
          </a:p>
          <a:p>
            <a:pPr>
              <a:lnSpc>
                <a:spcPts val="1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tissue</a:t>
            </a:r>
            <a:endParaRPr lang="en-US" sz="1100" b="1" dirty="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109" name="TextBox 46"/>
          <p:cNvSpPr txBox="1">
            <a:spLocks noChangeArrowheads="1"/>
          </p:cNvSpPr>
          <p:nvPr/>
        </p:nvSpPr>
        <p:spPr bwMode="auto">
          <a:xfrm>
            <a:off x="7108160" y="5784521"/>
            <a:ext cx="402354" cy="1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ts val="1300"/>
              </a:lnSpc>
            </a:pPr>
            <a:r>
              <a:rPr lang="en-US" sz="1100" b="1" dirty="0">
                <a:solidFill>
                  <a:srgbClr val="000000"/>
                </a:solidFill>
                <a:latin typeface="Arial"/>
                <a:ea typeface="ＭＳ Ｐゴシック" charset="0"/>
              </a:rPr>
              <a:t>30 </a:t>
            </a:r>
            <a:r>
              <a:rPr lang="en-US" sz="1100" b="1" dirty="0">
                <a:solidFill>
                  <a:srgbClr val="000000"/>
                </a:solidFill>
                <a:latin typeface="Times New Roman" pitchFamily="18" charset="0"/>
                <a:ea typeface="ＭＳ Ｐゴシック" charset="0"/>
                <a:cs typeface="Times New Roman" pitchFamily="18" charset="0"/>
              </a:rPr>
              <a:t>µ</a:t>
            </a:r>
            <a:r>
              <a:rPr lang="en-US" sz="1100" b="1" dirty="0">
                <a:solidFill>
                  <a:srgbClr val="000000"/>
                </a:solidFill>
                <a:latin typeface="Arial"/>
                <a:ea typeface="ＭＳ Ｐゴシック" charset="0"/>
              </a:rPr>
              <a:t>m</a:t>
            </a:r>
          </a:p>
        </p:txBody>
      </p:sp>
      <p:sp>
        <p:nvSpPr>
          <p:cNvPr id="110" name="TextBox 47"/>
          <p:cNvSpPr txBox="1">
            <a:spLocks noChangeArrowheads="1"/>
          </p:cNvSpPr>
          <p:nvPr/>
        </p:nvSpPr>
        <p:spPr bwMode="auto">
          <a:xfrm>
            <a:off x="9239829" y="5886674"/>
            <a:ext cx="761427" cy="256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ts val="1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Connective</a:t>
            </a:r>
          </a:p>
          <a:p>
            <a:pPr>
              <a:lnSpc>
                <a:spcPts val="1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tissue</a:t>
            </a:r>
            <a:endParaRPr lang="en-US" sz="1100" b="1" dirty="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111" name="TextBox 49"/>
          <p:cNvSpPr txBox="1">
            <a:spLocks noChangeArrowheads="1"/>
          </p:cNvSpPr>
          <p:nvPr/>
        </p:nvSpPr>
        <p:spPr bwMode="auto">
          <a:xfrm>
            <a:off x="10118160" y="5927794"/>
            <a:ext cx="402354" cy="1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ts val="1300"/>
              </a:lnSpc>
            </a:pPr>
            <a:r>
              <a:rPr lang="en-US" sz="1100" b="1" dirty="0">
                <a:solidFill>
                  <a:srgbClr val="000000"/>
                </a:solidFill>
                <a:latin typeface="Arial"/>
                <a:ea typeface="ＭＳ Ｐゴシック" charset="0"/>
              </a:rPr>
              <a:t>60 </a:t>
            </a:r>
            <a:r>
              <a:rPr lang="en-US" sz="1100" b="1" dirty="0">
                <a:solidFill>
                  <a:srgbClr val="000000"/>
                </a:solidFill>
                <a:latin typeface="Times New Roman" pitchFamily="18" charset="0"/>
                <a:ea typeface="ＭＳ Ｐゴシック" charset="0"/>
                <a:cs typeface="Times New Roman" pitchFamily="18" charset="0"/>
              </a:rPr>
              <a:t>µ</a:t>
            </a:r>
            <a:r>
              <a:rPr lang="en-US" sz="1100" b="1" dirty="0">
                <a:solidFill>
                  <a:srgbClr val="000000"/>
                </a:solidFill>
                <a:latin typeface="Arial"/>
                <a:ea typeface="ＭＳ Ｐゴシック" charset="0"/>
              </a:rPr>
              <a:t>m</a:t>
            </a:r>
          </a:p>
        </p:txBody>
      </p:sp>
      <p:sp>
        <p:nvSpPr>
          <p:cNvPr id="114" name="TextBox 25"/>
          <p:cNvSpPr txBox="1">
            <a:spLocks noChangeArrowheads="1"/>
          </p:cNvSpPr>
          <p:nvPr/>
        </p:nvSpPr>
        <p:spPr bwMode="auto">
          <a:xfrm>
            <a:off x="6253060" y="3836243"/>
            <a:ext cx="2058256" cy="1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ts val="1300"/>
              </a:lnSpc>
            </a:pPr>
            <a:r>
              <a:rPr lang="en-US" sz="1100" b="1" dirty="0">
                <a:solidFill>
                  <a:srgbClr val="FF0000"/>
                </a:solidFill>
                <a:latin typeface="Arial"/>
                <a:ea typeface="ＭＳ Ｐゴシック" charset="0"/>
              </a:rPr>
              <a:t>Contractile and motor proteins</a:t>
            </a:r>
          </a:p>
        </p:txBody>
      </p:sp>
      <p:sp>
        <p:nvSpPr>
          <p:cNvPr id="115" name="TextBox 33"/>
          <p:cNvSpPr txBox="1">
            <a:spLocks noChangeArrowheads="1"/>
          </p:cNvSpPr>
          <p:nvPr/>
        </p:nvSpPr>
        <p:spPr bwMode="auto">
          <a:xfrm>
            <a:off x="9242041" y="3836243"/>
            <a:ext cx="1259960" cy="1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ts val="1300"/>
              </a:lnSpc>
            </a:pPr>
            <a:r>
              <a:rPr lang="en-US" sz="1100" b="1" dirty="0">
                <a:solidFill>
                  <a:srgbClr val="FF0000"/>
                </a:solidFill>
                <a:latin typeface="Arial"/>
                <a:ea typeface="ＭＳ Ｐゴシック" charset="0"/>
              </a:rPr>
              <a:t>Structural proteins</a:t>
            </a:r>
          </a:p>
        </p:txBody>
      </p:sp>
      <p:sp>
        <p:nvSpPr>
          <p:cNvPr id="118" name="TextBox 26"/>
          <p:cNvSpPr txBox="1">
            <a:spLocks noChangeArrowheads="1"/>
          </p:cNvSpPr>
          <p:nvPr/>
        </p:nvSpPr>
        <p:spPr bwMode="auto">
          <a:xfrm>
            <a:off x="6252727" y="4061584"/>
            <a:ext cx="1378583" cy="1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ts val="1300"/>
              </a:lnSpc>
            </a:pPr>
            <a:r>
              <a:rPr lang="en-US" sz="1100" b="1">
                <a:solidFill>
                  <a:srgbClr val="000000"/>
                </a:solidFill>
                <a:latin typeface="Arial"/>
                <a:ea typeface="ＭＳ Ｐゴシック" charset="0"/>
              </a:rPr>
              <a:t>Function: Movement</a:t>
            </a:r>
          </a:p>
        </p:txBody>
      </p:sp>
      <p:sp>
        <p:nvSpPr>
          <p:cNvPr id="119" name="TextBox 34"/>
          <p:cNvSpPr txBox="1">
            <a:spLocks noChangeArrowheads="1"/>
          </p:cNvSpPr>
          <p:nvPr/>
        </p:nvSpPr>
        <p:spPr bwMode="auto">
          <a:xfrm>
            <a:off x="9241709" y="4061584"/>
            <a:ext cx="1223092" cy="1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ts val="1300"/>
              </a:lnSpc>
            </a:pPr>
            <a:r>
              <a:rPr lang="en-US" sz="1100" b="1">
                <a:solidFill>
                  <a:srgbClr val="000000"/>
                </a:solidFill>
                <a:latin typeface="Arial"/>
                <a:ea typeface="ＭＳ Ｐゴシック" charset="0"/>
              </a:rPr>
              <a:t>Function: Support</a:t>
            </a:r>
          </a:p>
        </p:txBody>
      </p:sp>
      <p:sp>
        <p:nvSpPr>
          <p:cNvPr id="122" name="TextBox 121"/>
          <p:cNvSpPr txBox="1">
            <a:spLocks noChangeArrowheads="1"/>
          </p:cNvSpPr>
          <p:nvPr/>
        </p:nvSpPr>
        <p:spPr bwMode="auto">
          <a:xfrm>
            <a:off x="6253281" y="4272966"/>
            <a:ext cx="2831678" cy="666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ts val="13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Examples: Motor proteins are responsible for the undulations of cilia and flagella. </a:t>
            </a:r>
            <a:r>
              <a:rPr lang="en-US" sz="1100" b="1" dirty="0" smtClean="0">
                <a:solidFill>
                  <a:srgbClr val="0000CC"/>
                </a:solidFill>
                <a:latin typeface="Arial"/>
                <a:ea typeface="ＭＳ Ｐゴシック" charset="0"/>
              </a:rPr>
              <a:t>Actin and myosin</a:t>
            </a:r>
            <a:r>
              <a:rPr lang="en-US" sz="1100" b="1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 proteins are responsible for the contraction of muscles.</a:t>
            </a:r>
            <a:endParaRPr lang="en-US" sz="1100" b="1" dirty="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123" name="TextBox 35"/>
          <p:cNvSpPr txBox="1">
            <a:spLocks noChangeArrowheads="1"/>
          </p:cNvSpPr>
          <p:nvPr/>
        </p:nvSpPr>
        <p:spPr bwMode="auto">
          <a:xfrm>
            <a:off x="9239829" y="4255327"/>
            <a:ext cx="2818625" cy="1166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ts val="13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Examples: </a:t>
            </a:r>
            <a:r>
              <a:rPr lang="en-US" sz="1100" b="1" dirty="0" smtClean="0">
                <a:solidFill>
                  <a:srgbClr val="0000CC"/>
                </a:solidFill>
                <a:latin typeface="Arial"/>
                <a:ea typeface="ＭＳ Ｐゴシック" charset="0"/>
              </a:rPr>
              <a:t>Keratin</a:t>
            </a:r>
            <a:r>
              <a:rPr lang="en-US" sz="1100" b="1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 is the protein of hair, horns, feathers, and other skin appendages. Insects and spiders use silk fibers to make their cocoons and webs, respectively. </a:t>
            </a:r>
            <a:r>
              <a:rPr lang="en-US" sz="1100" b="1" dirty="0" smtClean="0">
                <a:solidFill>
                  <a:srgbClr val="0000CC"/>
                </a:solidFill>
                <a:latin typeface="Arial"/>
                <a:ea typeface="ＭＳ Ｐゴシック" charset="0"/>
              </a:rPr>
              <a:t>Collagen and elastin </a:t>
            </a:r>
            <a:r>
              <a:rPr lang="en-US" sz="1100" b="1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proteins provide a fibrous framework in animal connective tissues.</a:t>
            </a:r>
            <a:endParaRPr lang="en-US" sz="1100" b="1" dirty="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124" name="Freeform 33"/>
          <p:cNvSpPr/>
          <p:nvPr/>
        </p:nvSpPr>
        <p:spPr>
          <a:xfrm>
            <a:off x="7692984" y="5184944"/>
            <a:ext cx="17699" cy="123140"/>
          </a:xfrm>
          <a:custGeom>
            <a:avLst/>
            <a:gdLst>
              <a:gd name="connsiteX0" fmla="*/ 6350 w 25400"/>
              <a:gd name="connsiteY0" fmla="*/ 6350 h 191020"/>
              <a:gd name="connsiteX1" fmla="*/ 6350 w 25400"/>
              <a:gd name="connsiteY1" fmla="*/ 184670 h 1910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91020">
                <a:moveTo>
                  <a:pt x="6350" y="6350"/>
                </a:moveTo>
                <a:lnTo>
                  <a:pt x="6350" y="184670"/>
                </a:lnTo>
              </a:path>
            </a:pathLst>
          </a:cu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ts val="1300"/>
              </a:lnSpc>
            </a:pPr>
            <a:endParaRPr lang="zh-CN" altLang="en-US" sz="1100" b="1">
              <a:solidFill>
                <a:srgbClr val="000000"/>
              </a:solidFill>
            </a:endParaRPr>
          </a:p>
        </p:txBody>
      </p:sp>
      <p:sp>
        <p:nvSpPr>
          <p:cNvPr id="125" name="Freeform 3"/>
          <p:cNvSpPr/>
          <p:nvPr/>
        </p:nvSpPr>
        <p:spPr>
          <a:xfrm>
            <a:off x="8301659" y="5184944"/>
            <a:ext cx="17699" cy="233092"/>
          </a:xfrm>
          <a:custGeom>
            <a:avLst/>
            <a:gdLst>
              <a:gd name="connsiteX0" fmla="*/ 6350 w 25400"/>
              <a:gd name="connsiteY0" fmla="*/ 6350 h 361581"/>
              <a:gd name="connsiteX1" fmla="*/ 6350 w 25400"/>
              <a:gd name="connsiteY1" fmla="*/ 355231 h 3615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61581">
                <a:moveTo>
                  <a:pt x="6350" y="6350"/>
                </a:moveTo>
                <a:lnTo>
                  <a:pt x="6350" y="355231"/>
                </a:lnTo>
              </a:path>
            </a:pathLst>
          </a:cu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ts val="1300"/>
              </a:lnSpc>
            </a:pPr>
            <a:endParaRPr lang="zh-CN" altLang="en-US" sz="1100" b="1">
              <a:solidFill>
                <a:srgbClr val="000000"/>
              </a:solidFill>
            </a:endParaRPr>
          </a:p>
        </p:txBody>
      </p:sp>
      <p:grpSp>
        <p:nvGrpSpPr>
          <p:cNvPr id="128" name="Group 37"/>
          <p:cNvGrpSpPr/>
          <p:nvPr/>
        </p:nvGrpSpPr>
        <p:grpSpPr>
          <a:xfrm>
            <a:off x="7101524" y="5734009"/>
            <a:ext cx="331332" cy="47157"/>
            <a:chOff x="540265" y="3841264"/>
            <a:chExt cx="708395" cy="142824"/>
          </a:xfrm>
        </p:grpSpPr>
        <p:sp>
          <p:nvSpPr>
            <p:cNvPr id="129" name="Freeform 3"/>
            <p:cNvSpPr/>
            <p:nvPr/>
          </p:nvSpPr>
          <p:spPr>
            <a:xfrm>
              <a:off x="540265" y="3906350"/>
              <a:ext cx="353999" cy="23240"/>
            </a:xfrm>
            <a:custGeom>
              <a:avLst/>
              <a:gdLst>
                <a:gd name="connsiteX0" fmla="*/ 347649 w 353999"/>
                <a:gd name="connsiteY0" fmla="*/ 6350 h 23240"/>
                <a:gd name="connsiteX1" fmla="*/ 6350 w 353999"/>
                <a:gd name="connsiteY1" fmla="*/ 6350 h 2324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353999" h="23240">
                  <a:moveTo>
                    <a:pt x="347649" y="6350"/>
                  </a:moveTo>
                  <a:lnTo>
                    <a:pt x="6350" y="6350"/>
                  </a:lnTo>
                </a:path>
              </a:pathLst>
            </a:cu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ts val="1300"/>
                </a:lnSpc>
              </a:pPr>
              <a:endParaRPr lang="zh-CN" altLang="en-US" sz="1100" b="1">
                <a:solidFill>
                  <a:srgbClr val="000000"/>
                </a:solidFill>
              </a:endParaRPr>
            </a:p>
          </p:txBody>
        </p:sp>
        <p:sp>
          <p:nvSpPr>
            <p:cNvPr id="130" name="Freeform 3"/>
            <p:cNvSpPr/>
            <p:nvPr/>
          </p:nvSpPr>
          <p:spPr>
            <a:xfrm>
              <a:off x="540268" y="3906350"/>
              <a:ext cx="697852" cy="23240"/>
            </a:xfrm>
            <a:custGeom>
              <a:avLst/>
              <a:gdLst>
                <a:gd name="connsiteX0" fmla="*/ 691502 w 697852"/>
                <a:gd name="connsiteY0" fmla="*/ 6350 h 23240"/>
                <a:gd name="connsiteX1" fmla="*/ 6350 w 697852"/>
                <a:gd name="connsiteY1" fmla="*/ 6350 h 2324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697852" h="23240">
                  <a:moveTo>
                    <a:pt x="691502" y="6350"/>
                  </a:moveTo>
                  <a:lnTo>
                    <a:pt x="6350" y="6350"/>
                  </a:lnTo>
                </a:path>
              </a:pathLst>
            </a:cu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ts val="1300"/>
                </a:lnSpc>
              </a:pPr>
              <a:endParaRPr lang="zh-CN" altLang="en-US" sz="1100" b="1">
                <a:solidFill>
                  <a:srgbClr val="000000"/>
                </a:solidFill>
              </a:endParaRPr>
            </a:p>
          </p:txBody>
        </p:sp>
        <p:sp>
          <p:nvSpPr>
            <p:cNvPr id="131" name="Freeform 3"/>
            <p:cNvSpPr/>
            <p:nvPr/>
          </p:nvSpPr>
          <p:spPr>
            <a:xfrm>
              <a:off x="540265" y="3841264"/>
              <a:ext cx="23240" cy="142824"/>
            </a:xfrm>
            <a:custGeom>
              <a:avLst/>
              <a:gdLst>
                <a:gd name="connsiteX0" fmla="*/ 6350 w 23240"/>
                <a:gd name="connsiteY0" fmla="*/ 136474 h 142824"/>
                <a:gd name="connsiteX1" fmla="*/ 6350 w 23240"/>
                <a:gd name="connsiteY1" fmla="*/ 6350 h 14282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23240" h="142824">
                  <a:moveTo>
                    <a:pt x="6350" y="136474"/>
                  </a:moveTo>
                  <a:lnTo>
                    <a:pt x="6350" y="6350"/>
                  </a:lnTo>
                </a:path>
              </a:pathLst>
            </a:cu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ts val="1300"/>
                </a:lnSpc>
              </a:pPr>
              <a:endParaRPr lang="zh-CN" altLang="en-US" sz="1100" b="1">
                <a:solidFill>
                  <a:srgbClr val="000000"/>
                </a:solidFill>
              </a:endParaRPr>
            </a:p>
          </p:txBody>
        </p:sp>
        <p:sp>
          <p:nvSpPr>
            <p:cNvPr id="132" name="Freeform 3"/>
            <p:cNvSpPr/>
            <p:nvPr/>
          </p:nvSpPr>
          <p:spPr>
            <a:xfrm>
              <a:off x="1225420" y="3841264"/>
              <a:ext cx="23240" cy="142824"/>
            </a:xfrm>
            <a:custGeom>
              <a:avLst/>
              <a:gdLst>
                <a:gd name="connsiteX0" fmla="*/ 6350 w 23240"/>
                <a:gd name="connsiteY0" fmla="*/ 136474 h 142824"/>
                <a:gd name="connsiteX1" fmla="*/ 6350 w 23240"/>
                <a:gd name="connsiteY1" fmla="*/ 6350 h 14282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23240" h="142824">
                  <a:moveTo>
                    <a:pt x="6350" y="136474"/>
                  </a:moveTo>
                  <a:lnTo>
                    <a:pt x="6350" y="6350"/>
                  </a:lnTo>
                </a:path>
              </a:pathLst>
            </a:cu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ts val="1300"/>
                </a:lnSpc>
              </a:pPr>
              <a:endParaRPr lang="zh-CN" altLang="en-US" sz="1100" b="1">
                <a:solidFill>
                  <a:srgbClr val="000000"/>
                </a:solidFill>
              </a:endParaRPr>
            </a:p>
          </p:txBody>
        </p:sp>
      </p:grpSp>
      <p:grpSp>
        <p:nvGrpSpPr>
          <p:cNvPr id="133" name="Group 42"/>
          <p:cNvGrpSpPr/>
          <p:nvPr/>
        </p:nvGrpSpPr>
        <p:grpSpPr>
          <a:xfrm>
            <a:off x="10129774" y="5873026"/>
            <a:ext cx="280358" cy="47157"/>
            <a:chOff x="540265" y="3841264"/>
            <a:chExt cx="708395" cy="142824"/>
          </a:xfrm>
        </p:grpSpPr>
        <p:sp>
          <p:nvSpPr>
            <p:cNvPr id="134" name="Freeform 3"/>
            <p:cNvSpPr/>
            <p:nvPr/>
          </p:nvSpPr>
          <p:spPr>
            <a:xfrm>
              <a:off x="540265" y="3906350"/>
              <a:ext cx="353999" cy="23240"/>
            </a:xfrm>
            <a:custGeom>
              <a:avLst/>
              <a:gdLst>
                <a:gd name="connsiteX0" fmla="*/ 347649 w 353999"/>
                <a:gd name="connsiteY0" fmla="*/ 6350 h 23240"/>
                <a:gd name="connsiteX1" fmla="*/ 6350 w 353999"/>
                <a:gd name="connsiteY1" fmla="*/ 6350 h 2324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353999" h="23240">
                  <a:moveTo>
                    <a:pt x="347649" y="6350"/>
                  </a:moveTo>
                  <a:lnTo>
                    <a:pt x="6350" y="6350"/>
                  </a:lnTo>
                </a:path>
              </a:pathLst>
            </a:cu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ts val="1300"/>
                </a:lnSpc>
              </a:pPr>
              <a:endParaRPr lang="zh-CN" altLang="en-US" b="1">
                <a:solidFill>
                  <a:srgbClr val="000000"/>
                </a:solidFill>
              </a:endParaRPr>
            </a:p>
          </p:txBody>
        </p:sp>
        <p:sp>
          <p:nvSpPr>
            <p:cNvPr id="135" name="Freeform 3"/>
            <p:cNvSpPr/>
            <p:nvPr/>
          </p:nvSpPr>
          <p:spPr>
            <a:xfrm>
              <a:off x="540268" y="3906350"/>
              <a:ext cx="697852" cy="23240"/>
            </a:xfrm>
            <a:custGeom>
              <a:avLst/>
              <a:gdLst>
                <a:gd name="connsiteX0" fmla="*/ 691502 w 697852"/>
                <a:gd name="connsiteY0" fmla="*/ 6350 h 23240"/>
                <a:gd name="connsiteX1" fmla="*/ 6350 w 697852"/>
                <a:gd name="connsiteY1" fmla="*/ 6350 h 2324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697852" h="23240">
                  <a:moveTo>
                    <a:pt x="691502" y="6350"/>
                  </a:moveTo>
                  <a:lnTo>
                    <a:pt x="6350" y="6350"/>
                  </a:lnTo>
                </a:path>
              </a:pathLst>
            </a:cu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ts val="1300"/>
                </a:lnSpc>
              </a:pPr>
              <a:endParaRPr lang="zh-CN" altLang="en-US" b="1">
                <a:solidFill>
                  <a:srgbClr val="000000"/>
                </a:solidFill>
              </a:endParaRPr>
            </a:p>
          </p:txBody>
        </p:sp>
        <p:sp>
          <p:nvSpPr>
            <p:cNvPr id="136" name="Freeform 3"/>
            <p:cNvSpPr/>
            <p:nvPr/>
          </p:nvSpPr>
          <p:spPr>
            <a:xfrm>
              <a:off x="540265" y="3841264"/>
              <a:ext cx="23240" cy="142824"/>
            </a:xfrm>
            <a:custGeom>
              <a:avLst/>
              <a:gdLst>
                <a:gd name="connsiteX0" fmla="*/ 6350 w 23240"/>
                <a:gd name="connsiteY0" fmla="*/ 136474 h 142824"/>
                <a:gd name="connsiteX1" fmla="*/ 6350 w 23240"/>
                <a:gd name="connsiteY1" fmla="*/ 6350 h 14282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23240" h="142824">
                  <a:moveTo>
                    <a:pt x="6350" y="136474"/>
                  </a:moveTo>
                  <a:lnTo>
                    <a:pt x="6350" y="6350"/>
                  </a:lnTo>
                </a:path>
              </a:pathLst>
            </a:cu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ts val="1300"/>
                </a:lnSpc>
              </a:pPr>
              <a:endParaRPr lang="zh-CN" altLang="en-US" b="1">
                <a:solidFill>
                  <a:srgbClr val="000000"/>
                </a:solidFill>
              </a:endParaRPr>
            </a:p>
          </p:txBody>
        </p:sp>
        <p:sp>
          <p:nvSpPr>
            <p:cNvPr id="137" name="Freeform 3"/>
            <p:cNvSpPr/>
            <p:nvPr/>
          </p:nvSpPr>
          <p:spPr>
            <a:xfrm>
              <a:off x="1225420" y="3841264"/>
              <a:ext cx="23240" cy="142824"/>
            </a:xfrm>
            <a:custGeom>
              <a:avLst/>
              <a:gdLst>
                <a:gd name="connsiteX0" fmla="*/ 6350 w 23240"/>
                <a:gd name="connsiteY0" fmla="*/ 136474 h 142824"/>
                <a:gd name="connsiteX1" fmla="*/ 6350 w 23240"/>
                <a:gd name="connsiteY1" fmla="*/ 6350 h 14282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23240" h="142824">
                  <a:moveTo>
                    <a:pt x="6350" y="136474"/>
                  </a:moveTo>
                  <a:lnTo>
                    <a:pt x="6350" y="6350"/>
                  </a:lnTo>
                </a:path>
              </a:pathLst>
            </a:cu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ts val="1300"/>
                </a:lnSpc>
              </a:pPr>
              <a:endParaRPr lang="zh-CN" altLang="en-US" b="1">
                <a:solidFill>
                  <a:srgbClr val="000000"/>
                </a:solidFill>
              </a:endParaRPr>
            </a:p>
          </p:txBody>
        </p:sp>
      </p:grpSp>
      <p:pic>
        <p:nvPicPr>
          <p:cNvPr id="139" name="Picture 1"/>
          <p:cNvPicPr>
            <a:picLocks noChangeAspect="1"/>
          </p:cNvPicPr>
          <p:nvPr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82" b="2735"/>
          <a:stretch/>
        </p:blipFill>
        <p:spPr>
          <a:xfrm>
            <a:off x="50453" y="3791905"/>
            <a:ext cx="6066458" cy="2372704"/>
          </a:xfrm>
          <a:prstGeom prst="rect">
            <a:avLst/>
          </a:prstGeom>
        </p:spPr>
      </p:pic>
      <p:sp>
        <p:nvSpPr>
          <p:cNvPr id="150" name="TextBox 149"/>
          <p:cNvSpPr txBox="1">
            <a:spLocks noChangeArrowheads="1"/>
          </p:cNvSpPr>
          <p:nvPr/>
        </p:nvSpPr>
        <p:spPr bwMode="auto">
          <a:xfrm>
            <a:off x="147181" y="3838797"/>
            <a:ext cx="1120500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100" b="1" dirty="0">
                <a:solidFill>
                  <a:srgbClr val="FF0000"/>
                </a:solidFill>
                <a:latin typeface="Arial"/>
                <a:ea typeface="ＭＳ Ｐゴシック" charset="0"/>
              </a:rPr>
              <a:t>Storage proteins</a:t>
            </a:r>
          </a:p>
        </p:txBody>
      </p:sp>
      <p:sp>
        <p:nvSpPr>
          <p:cNvPr id="151" name="TextBox 150"/>
          <p:cNvSpPr txBox="1">
            <a:spLocks noChangeArrowheads="1"/>
          </p:cNvSpPr>
          <p:nvPr/>
        </p:nvSpPr>
        <p:spPr bwMode="auto">
          <a:xfrm>
            <a:off x="141546" y="4075260"/>
            <a:ext cx="2231380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100" b="1" dirty="0">
                <a:solidFill>
                  <a:srgbClr val="000000"/>
                </a:solidFill>
                <a:latin typeface="Arial"/>
                <a:ea typeface="ＭＳ Ｐゴシック" charset="0"/>
              </a:rPr>
              <a:t>Function: Storage of amino acids</a:t>
            </a:r>
          </a:p>
        </p:txBody>
      </p:sp>
      <p:sp>
        <p:nvSpPr>
          <p:cNvPr id="152" name="TextBox 151"/>
          <p:cNvSpPr txBox="1">
            <a:spLocks noChangeArrowheads="1"/>
          </p:cNvSpPr>
          <p:nvPr/>
        </p:nvSpPr>
        <p:spPr bwMode="auto">
          <a:xfrm>
            <a:off x="141546" y="4306123"/>
            <a:ext cx="2816477" cy="1000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ts val="13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Examples: </a:t>
            </a:r>
            <a:r>
              <a:rPr lang="en-US" sz="1100" b="1" dirty="0" smtClean="0">
                <a:solidFill>
                  <a:srgbClr val="0000CC"/>
                </a:solidFill>
                <a:latin typeface="Arial"/>
                <a:ea typeface="ＭＳ Ｐゴシック" charset="0"/>
              </a:rPr>
              <a:t>Casein</a:t>
            </a:r>
            <a:r>
              <a:rPr lang="en-US" sz="1100" b="1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, the protein of milk, is</a:t>
            </a:r>
          </a:p>
          <a:p>
            <a:pPr>
              <a:lnSpc>
                <a:spcPts val="13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the major source of amino acids for baby</a:t>
            </a:r>
          </a:p>
          <a:p>
            <a:pPr>
              <a:lnSpc>
                <a:spcPts val="13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mammals. Plants have storage proteins in</a:t>
            </a:r>
          </a:p>
          <a:p>
            <a:pPr>
              <a:lnSpc>
                <a:spcPts val="13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their seeds. </a:t>
            </a:r>
            <a:r>
              <a:rPr lang="en-US" sz="1100" b="1" dirty="0" smtClean="0">
                <a:solidFill>
                  <a:srgbClr val="0000CC"/>
                </a:solidFill>
                <a:latin typeface="Arial"/>
                <a:ea typeface="ＭＳ Ｐゴシック" charset="0"/>
              </a:rPr>
              <a:t>Ovalbumin</a:t>
            </a:r>
            <a:r>
              <a:rPr lang="en-US" sz="1100" b="1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 is the protein of</a:t>
            </a:r>
          </a:p>
          <a:p>
            <a:pPr>
              <a:lnSpc>
                <a:spcPts val="13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egg white, used as an amino acid source</a:t>
            </a:r>
          </a:p>
          <a:p>
            <a:pPr>
              <a:lnSpc>
                <a:spcPts val="13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for the developing embryo.</a:t>
            </a:r>
            <a:endParaRPr lang="en-US" sz="1100" b="1" dirty="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153" name="TextBox 23"/>
          <p:cNvSpPr txBox="1">
            <a:spLocks noChangeArrowheads="1"/>
          </p:cNvSpPr>
          <p:nvPr/>
        </p:nvSpPr>
        <p:spPr bwMode="auto">
          <a:xfrm>
            <a:off x="3194112" y="3838797"/>
            <a:ext cx="1253548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100" b="1" dirty="0">
                <a:solidFill>
                  <a:srgbClr val="FF0000"/>
                </a:solidFill>
                <a:latin typeface="Arial"/>
                <a:ea typeface="ＭＳ Ｐゴシック" charset="0"/>
              </a:rPr>
              <a:t>Transport proteins</a:t>
            </a:r>
          </a:p>
        </p:txBody>
      </p:sp>
      <p:sp>
        <p:nvSpPr>
          <p:cNvPr id="154" name="TextBox 24"/>
          <p:cNvSpPr txBox="1">
            <a:spLocks noChangeArrowheads="1"/>
          </p:cNvSpPr>
          <p:nvPr/>
        </p:nvSpPr>
        <p:spPr bwMode="auto">
          <a:xfrm>
            <a:off x="3188477" y="4084591"/>
            <a:ext cx="2327560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100" b="1" dirty="0">
                <a:solidFill>
                  <a:srgbClr val="000000"/>
                </a:solidFill>
                <a:latin typeface="Arial"/>
                <a:ea typeface="ＭＳ Ｐゴシック" charset="0"/>
              </a:rPr>
              <a:t>Function: Transport of substances</a:t>
            </a:r>
          </a:p>
        </p:txBody>
      </p:sp>
      <p:sp>
        <p:nvSpPr>
          <p:cNvPr id="155" name="TextBox 25"/>
          <p:cNvSpPr txBox="1">
            <a:spLocks noChangeArrowheads="1"/>
          </p:cNvSpPr>
          <p:nvPr/>
        </p:nvSpPr>
        <p:spPr bwMode="auto">
          <a:xfrm>
            <a:off x="3188477" y="4343447"/>
            <a:ext cx="2912657" cy="83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ts val="13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Examples: </a:t>
            </a:r>
            <a:r>
              <a:rPr lang="en-US" sz="1100" b="1" dirty="0" smtClean="0">
                <a:solidFill>
                  <a:srgbClr val="0000CC"/>
                </a:solidFill>
                <a:latin typeface="Arial"/>
                <a:ea typeface="ＭＳ Ｐゴシック" charset="0"/>
              </a:rPr>
              <a:t>Hemoglobin</a:t>
            </a:r>
            <a:r>
              <a:rPr lang="en-US" sz="1100" b="1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, the iron-containing</a:t>
            </a:r>
          </a:p>
          <a:p>
            <a:pPr>
              <a:lnSpc>
                <a:spcPts val="13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protein of vertebrate blood, transports</a:t>
            </a:r>
          </a:p>
          <a:p>
            <a:pPr>
              <a:lnSpc>
                <a:spcPts val="13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oxygen from the lungs to other parts of the</a:t>
            </a:r>
          </a:p>
          <a:p>
            <a:pPr>
              <a:lnSpc>
                <a:spcPts val="13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body. Other proteins transport molecules</a:t>
            </a:r>
          </a:p>
          <a:p>
            <a:pPr>
              <a:lnSpc>
                <a:spcPts val="13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across membranes, as shown here.</a:t>
            </a:r>
            <a:endParaRPr lang="en-US" sz="1100" b="1" dirty="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156" name="TextBox 30"/>
          <p:cNvSpPr txBox="1">
            <a:spLocks noChangeArrowheads="1"/>
          </p:cNvSpPr>
          <p:nvPr/>
        </p:nvSpPr>
        <p:spPr bwMode="auto">
          <a:xfrm>
            <a:off x="3203698" y="5344078"/>
            <a:ext cx="65883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100" b="1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Transport</a:t>
            </a:r>
          </a:p>
          <a:p>
            <a:r>
              <a:rPr lang="en-US" sz="1100" b="1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protein</a:t>
            </a:r>
            <a:endParaRPr lang="en-US" sz="1100" b="1" dirty="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157" name="TextBox 32"/>
          <p:cNvSpPr txBox="1">
            <a:spLocks noChangeArrowheads="1"/>
          </p:cNvSpPr>
          <p:nvPr/>
        </p:nvSpPr>
        <p:spPr bwMode="auto">
          <a:xfrm>
            <a:off x="1246158" y="5808605"/>
            <a:ext cx="727763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100" b="1" dirty="0">
                <a:solidFill>
                  <a:srgbClr val="000000"/>
                </a:solidFill>
                <a:latin typeface="Arial"/>
                <a:ea typeface="ＭＳ Ｐゴシック" charset="0"/>
              </a:rPr>
              <a:t>Ovalbumin</a:t>
            </a:r>
          </a:p>
        </p:txBody>
      </p:sp>
      <p:sp>
        <p:nvSpPr>
          <p:cNvPr id="158" name="TextBox 34"/>
          <p:cNvSpPr txBox="1">
            <a:spLocks noChangeArrowheads="1"/>
          </p:cNvSpPr>
          <p:nvPr/>
        </p:nvSpPr>
        <p:spPr bwMode="auto">
          <a:xfrm>
            <a:off x="2070422" y="5799274"/>
            <a:ext cx="83837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1100" b="1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Amino acids</a:t>
            </a:r>
          </a:p>
          <a:p>
            <a:pPr algn="ctr"/>
            <a:r>
              <a:rPr lang="en-US" sz="1100" b="1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for embryo</a:t>
            </a:r>
            <a:endParaRPr lang="en-US" sz="1100" b="1" dirty="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159" name="TextBox 36"/>
          <p:cNvSpPr txBox="1">
            <a:spLocks noChangeArrowheads="1"/>
          </p:cNvSpPr>
          <p:nvPr/>
        </p:nvSpPr>
        <p:spPr bwMode="auto">
          <a:xfrm>
            <a:off x="4069059" y="5946981"/>
            <a:ext cx="1009892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100" b="1" dirty="0">
                <a:solidFill>
                  <a:srgbClr val="000000"/>
                </a:solidFill>
                <a:latin typeface="Arial"/>
                <a:ea typeface="ＭＳ Ｐゴシック" charset="0"/>
              </a:rPr>
              <a:t>Cell membrane</a:t>
            </a:r>
          </a:p>
        </p:txBody>
      </p:sp>
      <p:sp>
        <p:nvSpPr>
          <p:cNvPr id="160" name="Freeform 25"/>
          <p:cNvSpPr/>
          <p:nvPr/>
        </p:nvSpPr>
        <p:spPr>
          <a:xfrm>
            <a:off x="4363961" y="5892388"/>
            <a:ext cx="375556" cy="98150"/>
          </a:xfrm>
          <a:custGeom>
            <a:avLst/>
            <a:gdLst>
              <a:gd name="connsiteX0" fmla="*/ 522744 w 529094"/>
              <a:gd name="connsiteY0" fmla="*/ 6350 h 129031"/>
              <a:gd name="connsiteX1" fmla="*/ 476212 w 529094"/>
              <a:gd name="connsiteY1" fmla="*/ 76136 h 129031"/>
              <a:gd name="connsiteX2" fmla="*/ 319811 w 529094"/>
              <a:gd name="connsiteY2" fmla="*/ 76136 h 129031"/>
              <a:gd name="connsiteX3" fmla="*/ 264554 w 529094"/>
              <a:gd name="connsiteY3" fmla="*/ 122681 h 129031"/>
              <a:gd name="connsiteX4" fmla="*/ 209283 w 529094"/>
              <a:gd name="connsiteY4" fmla="*/ 76136 h 129031"/>
              <a:gd name="connsiteX5" fmla="*/ 52882 w 529094"/>
              <a:gd name="connsiteY5" fmla="*/ 76136 h 129031"/>
              <a:gd name="connsiteX6" fmla="*/ 6350 w 529094"/>
              <a:gd name="connsiteY6" fmla="*/ 6350 h 1290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29094" h="129031">
                <a:moveTo>
                  <a:pt x="522744" y="6350"/>
                </a:moveTo>
                <a:cubicBezTo>
                  <a:pt x="522744" y="6350"/>
                  <a:pt x="517118" y="76136"/>
                  <a:pt x="476212" y="76136"/>
                </a:cubicBezTo>
                <a:lnTo>
                  <a:pt x="319811" y="76136"/>
                </a:lnTo>
                <a:cubicBezTo>
                  <a:pt x="287807" y="76136"/>
                  <a:pt x="264554" y="122681"/>
                  <a:pt x="264554" y="122681"/>
                </a:cubicBezTo>
                <a:cubicBezTo>
                  <a:pt x="264554" y="122681"/>
                  <a:pt x="241287" y="76136"/>
                  <a:pt x="209283" y="76136"/>
                </a:cubicBezTo>
                <a:lnTo>
                  <a:pt x="52882" y="76136"/>
                </a:lnTo>
                <a:cubicBezTo>
                  <a:pt x="12166" y="76136"/>
                  <a:pt x="6350" y="6350"/>
                  <a:pt x="6350" y="6350"/>
                </a:cubicBezTo>
              </a:path>
            </a:pathLst>
          </a:cu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rgbClr val="000000"/>
              </a:solidFill>
            </a:endParaRPr>
          </a:p>
        </p:txBody>
      </p:sp>
      <p:sp>
        <p:nvSpPr>
          <p:cNvPr id="161" name="Freeform 3"/>
          <p:cNvSpPr/>
          <p:nvPr/>
        </p:nvSpPr>
        <p:spPr>
          <a:xfrm>
            <a:off x="3874038" y="5438315"/>
            <a:ext cx="558823" cy="116843"/>
          </a:xfrm>
          <a:custGeom>
            <a:avLst/>
            <a:gdLst>
              <a:gd name="connsiteX0" fmla="*/ 6350 w 787285"/>
              <a:gd name="connsiteY0" fmla="*/ 6350 h 153606"/>
              <a:gd name="connsiteX1" fmla="*/ 780935 w 787285"/>
              <a:gd name="connsiteY1" fmla="*/ 147256 h 1536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87285" h="153606">
                <a:moveTo>
                  <a:pt x="6350" y="6350"/>
                </a:moveTo>
                <a:lnTo>
                  <a:pt x="780935" y="147256"/>
                </a:lnTo>
              </a:path>
            </a:pathLst>
          </a:cu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rgbClr val="000000"/>
              </a:solidFill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8626" y="120783"/>
            <a:ext cx="12192000" cy="4670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Proteins include a diversity of structures, resulting in a wide range of functions</a:t>
            </a:r>
            <a:endParaRPr lang="en-US" sz="2400" b="1" dirty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8242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739756"/>
            <a:ext cx="12192000" cy="61217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2670" y="1118943"/>
            <a:ext cx="8000994" cy="7528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►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Amino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acids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organic molecules with amino and carboxyl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groups.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►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Amino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acids differ in their properties due to differing side chains, called R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groups.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73147" y="56939"/>
            <a:ext cx="4787900" cy="4924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1"/>
            <a:ext cx="12192000" cy="723811"/>
          </a:xfrm>
          <a:prstGeom prst="rect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직사각형 14"/>
          <p:cNvSpPr/>
          <p:nvPr/>
        </p:nvSpPr>
        <p:spPr>
          <a:xfrm>
            <a:off x="4245468" y="136619"/>
            <a:ext cx="37050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erdana" panose="020B0604030504040204" pitchFamily="34" charset="0"/>
              </a:rPr>
              <a:t>Amino </a:t>
            </a:r>
            <a:r>
              <a:rPr lang="en-US" altLang="ko-KR" sz="24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erdana" panose="020B0604030504040204" pitchFamily="34" charset="0"/>
              </a:rPr>
              <a:t>acid monomers </a:t>
            </a:r>
            <a:endParaRPr lang="ko-KR" altLang="en-US" sz="2400" dirty="0">
              <a:latin typeface="+mj-lt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4235566" y="2346385"/>
            <a:ext cx="3714955" cy="3424687"/>
            <a:chOff x="4235566" y="2346385"/>
            <a:chExt cx="3714955" cy="3424687"/>
          </a:xfrm>
        </p:grpSpPr>
        <p:sp>
          <p:nvSpPr>
            <p:cNvPr id="20" name="직사각형 19"/>
            <p:cNvSpPr/>
            <p:nvPr/>
          </p:nvSpPr>
          <p:spPr>
            <a:xfrm>
              <a:off x="4235566" y="2346385"/>
              <a:ext cx="3714955" cy="34246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4768748" y="2439572"/>
              <a:ext cx="2635775" cy="3210730"/>
              <a:chOff x="4768748" y="2439572"/>
              <a:chExt cx="2635775" cy="3210730"/>
            </a:xfrm>
          </p:grpSpPr>
          <p:pic>
            <p:nvPicPr>
              <p:cNvPr id="6" name="Picture 1"/>
              <p:cNvPicPr>
                <a:picLocks noChangeAspect="1"/>
              </p:cNvPicPr>
              <p:nvPr/>
            </p:nvPicPr>
            <p:blipFill rotWithShape="1"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542"/>
              <a:stretch/>
            </p:blipFill>
            <p:spPr>
              <a:xfrm>
                <a:off x="4801810" y="2497503"/>
                <a:ext cx="2602713" cy="3152799"/>
              </a:xfrm>
              <a:prstGeom prst="rect">
                <a:avLst/>
              </a:prstGeom>
            </p:spPr>
          </p:pic>
          <p:sp>
            <p:nvSpPr>
              <p:cNvPr id="8" name="TextBox 2"/>
              <p:cNvSpPr txBox="1">
                <a:spLocks noChangeArrowheads="1"/>
              </p:cNvSpPr>
              <p:nvPr/>
            </p:nvSpPr>
            <p:spPr bwMode="auto">
              <a:xfrm>
                <a:off x="5175962" y="2439572"/>
                <a:ext cx="1748877" cy="333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lnSpc>
                    <a:spcPts val="2600"/>
                  </a:lnSpc>
                </a:pPr>
                <a:r>
                  <a:rPr lang="en-US" sz="1400" b="1" dirty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Side chain (R group)</a:t>
                </a:r>
              </a:p>
            </p:txBody>
          </p:sp>
          <p:sp>
            <p:nvSpPr>
              <p:cNvPr id="9" name="TextBox 4"/>
              <p:cNvSpPr txBox="1">
                <a:spLocks noChangeArrowheads="1"/>
              </p:cNvSpPr>
              <p:nvPr/>
            </p:nvSpPr>
            <p:spPr bwMode="auto">
              <a:xfrm>
                <a:off x="6636444" y="3211131"/>
                <a:ext cx="746999" cy="333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lnSpc>
                    <a:spcPts val="2600"/>
                  </a:lnSpc>
                </a:pPr>
                <a:r>
                  <a:rPr lang="el-GR" sz="1400" b="1" dirty="0">
                    <a:solidFill>
                      <a:srgbClr val="FF0091"/>
                    </a:solidFill>
                    <a:latin typeface="Times New Roman" pitchFamily="18" charset="0"/>
                    <a:ea typeface="ＭＳ Ｐゴシック" charset="0"/>
                    <a:cs typeface="Times New Roman" pitchFamily="18" charset="0"/>
                  </a:rPr>
                  <a:t>α</a:t>
                </a:r>
                <a:r>
                  <a:rPr lang="en-US" sz="1400" b="1" dirty="0">
                    <a:solidFill>
                      <a:srgbClr val="FF0091"/>
                    </a:solidFill>
                    <a:latin typeface="Arial"/>
                    <a:ea typeface="ＭＳ Ｐゴシック" charset="0"/>
                  </a:rPr>
                  <a:t> carbon</a:t>
                </a:r>
              </a:p>
            </p:txBody>
          </p:sp>
          <p:sp>
            <p:nvSpPr>
              <p:cNvPr id="10" name="TextBox 8"/>
              <p:cNvSpPr txBox="1">
                <a:spLocks noChangeArrowheads="1"/>
              </p:cNvSpPr>
              <p:nvPr/>
            </p:nvSpPr>
            <p:spPr bwMode="auto">
              <a:xfrm>
                <a:off x="4768748" y="5341185"/>
                <a:ext cx="119124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Amino group</a:t>
                </a:r>
              </a:p>
            </p:txBody>
          </p:sp>
          <p:sp>
            <p:nvSpPr>
              <p:cNvPr id="11" name="TextBox 16"/>
              <p:cNvSpPr txBox="1">
                <a:spLocks noChangeArrowheads="1"/>
              </p:cNvSpPr>
              <p:nvPr/>
            </p:nvSpPr>
            <p:spPr bwMode="auto">
              <a:xfrm>
                <a:off x="6245311" y="5341185"/>
                <a:ext cx="1138132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Carboxyl group</a:t>
                </a:r>
              </a:p>
            </p:txBody>
          </p:sp>
          <p:sp>
            <p:nvSpPr>
              <p:cNvPr id="12" name="Freeform 9"/>
              <p:cNvSpPr/>
              <p:nvPr/>
            </p:nvSpPr>
            <p:spPr>
              <a:xfrm>
                <a:off x="6095999" y="3544556"/>
                <a:ext cx="812800" cy="695325"/>
              </a:xfrm>
              <a:custGeom>
                <a:avLst/>
                <a:gdLst>
                  <a:gd name="connsiteX0" fmla="*/ 0 w 812800"/>
                  <a:gd name="connsiteY0" fmla="*/ 695325 h 695325"/>
                  <a:gd name="connsiteX1" fmla="*/ 812800 w 812800"/>
                  <a:gd name="connsiteY1" fmla="*/ 0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12800" h="695325">
                    <a:moveTo>
                      <a:pt x="0" y="695325"/>
                    </a:moveTo>
                    <a:lnTo>
                      <a:pt x="812800" y="0"/>
                    </a:lnTo>
                  </a:path>
                </a:pathLst>
              </a:custGeom>
              <a:ln w="12700">
                <a:solidFill>
                  <a:srgbClr val="FF009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650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0" y="739756"/>
            <a:ext cx="12192000" cy="61217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TextBox 2"/>
          <p:cNvSpPr txBox="1">
            <a:spLocks noChangeArrowheads="1"/>
          </p:cNvSpPr>
          <p:nvPr/>
        </p:nvSpPr>
        <p:spPr bwMode="auto">
          <a:xfrm>
            <a:off x="478090" y="1233093"/>
            <a:ext cx="548387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600" b="1" dirty="0">
                <a:solidFill>
                  <a:srgbClr val="003399"/>
                </a:solidFill>
                <a:latin typeface="Arial"/>
                <a:ea typeface="ＭＳ Ｐゴシック" charset="0"/>
              </a:rPr>
              <a:t>Nonpolar side chains; </a:t>
            </a:r>
            <a:r>
              <a:rPr lang="en-US" sz="1600" b="1" dirty="0" smtClean="0">
                <a:solidFill>
                  <a:srgbClr val="003399"/>
                </a:solidFill>
                <a:latin typeface="Arial"/>
                <a:ea typeface="ＭＳ Ｐゴシック" charset="0"/>
              </a:rPr>
              <a:t>hydrophobic s</a:t>
            </a:r>
            <a:r>
              <a:rPr lang="en-US" altLang="ko-KR" sz="1600" b="1" dirty="0" smtClean="0">
                <a:solidFill>
                  <a:srgbClr val="003399"/>
                </a:solidFill>
                <a:latin typeface="Arial"/>
                <a:ea typeface="ＭＳ Ｐゴシック" charset="0"/>
              </a:rPr>
              <a:t>ide </a:t>
            </a:r>
            <a:r>
              <a:rPr lang="en-US" altLang="ko-KR" sz="1600" b="1" dirty="0">
                <a:solidFill>
                  <a:srgbClr val="003399"/>
                </a:solidFill>
                <a:latin typeface="Arial"/>
                <a:ea typeface="ＭＳ Ｐゴシック" charset="0"/>
              </a:rPr>
              <a:t>chain (R group</a:t>
            </a:r>
            <a:r>
              <a:rPr lang="en-US" altLang="ko-KR" sz="1600" b="1" dirty="0" smtClean="0">
                <a:solidFill>
                  <a:srgbClr val="003399"/>
                </a:solidFill>
                <a:latin typeface="Arial"/>
                <a:ea typeface="ＭＳ Ｐゴシック" charset="0"/>
              </a:rPr>
              <a:t>)</a:t>
            </a:r>
            <a:endParaRPr lang="en-US" altLang="ko-KR" sz="1600" b="1" dirty="0">
              <a:solidFill>
                <a:srgbClr val="003399"/>
              </a:solidFill>
              <a:latin typeface="Arial"/>
              <a:ea typeface="ＭＳ Ｐゴシック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73147" y="56939"/>
            <a:ext cx="4787900" cy="4924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6" name="TextBox 126"/>
          <p:cNvSpPr txBox="1">
            <a:spLocks noChangeArrowheads="1"/>
          </p:cNvSpPr>
          <p:nvPr/>
        </p:nvSpPr>
        <p:spPr bwMode="auto">
          <a:xfrm>
            <a:off x="7522067" y="1232343"/>
            <a:ext cx="292067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600" b="1" dirty="0">
                <a:solidFill>
                  <a:srgbClr val="003399"/>
                </a:solidFill>
                <a:latin typeface="Arial"/>
                <a:ea typeface="ＭＳ Ｐゴシック" charset="0"/>
              </a:rPr>
              <a:t>Polar side chains; hydrophilic</a:t>
            </a:r>
          </a:p>
        </p:txBody>
      </p:sp>
      <p:sp>
        <p:nvSpPr>
          <p:cNvPr id="111" name="TextBox 191"/>
          <p:cNvSpPr txBox="1">
            <a:spLocks noChangeArrowheads="1"/>
          </p:cNvSpPr>
          <p:nvPr/>
        </p:nvSpPr>
        <p:spPr bwMode="auto">
          <a:xfrm>
            <a:off x="6812269" y="4005313"/>
            <a:ext cx="434734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600" b="1" dirty="0">
                <a:solidFill>
                  <a:srgbClr val="003399"/>
                </a:solidFill>
                <a:latin typeface="Arial"/>
                <a:ea typeface="ＭＳ Ｐゴシック" charset="0"/>
              </a:rPr>
              <a:t>Electrically charged side chains; hydrophilic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0" y="1"/>
            <a:ext cx="12192000" cy="723811"/>
          </a:xfrm>
          <a:prstGeom prst="rect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직사각형 4"/>
          <p:cNvSpPr/>
          <p:nvPr/>
        </p:nvSpPr>
        <p:spPr>
          <a:xfrm>
            <a:off x="3339287" y="112745"/>
            <a:ext cx="55178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The 20 amino acids of proteins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380118" y="1602731"/>
            <a:ext cx="5462016" cy="2764352"/>
            <a:chOff x="380118" y="1714869"/>
            <a:chExt cx="5462016" cy="2764352"/>
          </a:xfrm>
        </p:grpSpPr>
        <p:sp>
          <p:nvSpPr>
            <p:cNvPr id="26" name="직사각형 25"/>
            <p:cNvSpPr/>
            <p:nvPr/>
          </p:nvSpPr>
          <p:spPr>
            <a:xfrm>
              <a:off x="380118" y="4116307"/>
              <a:ext cx="5454000" cy="3629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380118" y="1714869"/>
              <a:ext cx="5462016" cy="2713977"/>
              <a:chOff x="-46381" y="1963259"/>
              <a:chExt cx="5462016" cy="2713977"/>
            </a:xfrm>
          </p:grpSpPr>
          <p:pic>
            <p:nvPicPr>
              <p:cNvPr id="12" name="Picture 1"/>
              <p:cNvPicPr>
                <a:picLocks noChangeAspect="1"/>
              </p:cNvPicPr>
              <p:nvPr/>
            </p:nvPicPr>
            <p:blipFill rotWithShape="1"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3324"/>
              <a:stretch/>
            </p:blipFill>
            <p:spPr>
              <a:xfrm>
                <a:off x="-46381" y="1963259"/>
                <a:ext cx="5462016" cy="2414640"/>
              </a:xfrm>
              <a:prstGeom prst="rect">
                <a:avLst/>
              </a:prstGeom>
            </p:spPr>
          </p:pic>
          <p:sp>
            <p:nvSpPr>
              <p:cNvPr id="15" name="TextBox 55"/>
              <p:cNvSpPr txBox="1">
                <a:spLocks noChangeArrowheads="1"/>
              </p:cNvSpPr>
              <p:nvPr/>
            </p:nvSpPr>
            <p:spPr bwMode="auto">
              <a:xfrm>
                <a:off x="380524" y="2951822"/>
                <a:ext cx="589906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/>
                <a:r>
                  <a:rPr lang="en-US" sz="1000" b="1" dirty="0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Glycine</a:t>
                </a:r>
              </a:p>
              <a:p>
                <a:pPr algn="ctr"/>
                <a:r>
                  <a:rPr lang="en-US" sz="1000" b="1" dirty="0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(</a:t>
                </a:r>
                <a:r>
                  <a:rPr lang="en-US" sz="1000" b="1" dirty="0" err="1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Gly</a:t>
                </a:r>
                <a:r>
                  <a:rPr lang="en-US" sz="1000" b="1" dirty="0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 or G)</a:t>
                </a:r>
                <a:endParaRPr lang="en-US" sz="1000" b="1" dirty="0">
                  <a:solidFill>
                    <a:srgbClr val="000000"/>
                  </a:solidFill>
                  <a:latin typeface="Arial"/>
                  <a:ea typeface="ＭＳ Ｐゴシック" charset="0"/>
                </a:endParaRPr>
              </a:p>
            </p:txBody>
          </p:sp>
          <p:sp>
            <p:nvSpPr>
              <p:cNvPr id="16" name="TextBox 63"/>
              <p:cNvSpPr txBox="1">
                <a:spLocks noChangeArrowheads="1"/>
              </p:cNvSpPr>
              <p:nvPr/>
            </p:nvSpPr>
            <p:spPr bwMode="auto">
              <a:xfrm>
                <a:off x="1406111" y="2951822"/>
                <a:ext cx="577082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/>
                <a:r>
                  <a:rPr lang="en-US" sz="1000" b="1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Alanine</a:t>
                </a:r>
              </a:p>
              <a:p>
                <a:pPr algn="ctr"/>
                <a:r>
                  <a:rPr lang="en-US" sz="1000" b="1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(Ala or A)</a:t>
                </a:r>
                <a:endParaRPr lang="en-US" sz="1000" b="1">
                  <a:solidFill>
                    <a:srgbClr val="000000"/>
                  </a:solidFill>
                  <a:latin typeface="Arial"/>
                  <a:ea typeface="ＭＳ Ｐゴシック" charset="0"/>
                </a:endParaRPr>
              </a:p>
            </p:txBody>
          </p:sp>
          <p:sp>
            <p:nvSpPr>
              <p:cNvPr id="17" name="TextBox 65"/>
              <p:cNvSpPr txBox="1">
                <a:spLocks noChangeArrowheads="1"/>
              </p:cNvSpPr>
              <p:nvPr/>
            </p:nvSpPr>
            <p:spPr bwMode="auto">
              <a:xfrm>
                <a:off x="2434889" y="2951822"/>
                <a:ext cx="561052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/>
                <a:r>
                  <a:rPr lang="en-US" sz="1000" b="1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Valine</a:t>
                </a:r>
              </a:p>
              <a:p>
                <a:pPr algn="ctr"/>
                <a:r>
                  <a:rPr lang="en-US" sz="1000" b="1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(Val or V)</a:t>
                </a:r>
                <a:endParaRPr lang="en-US" sz="1000" b="1">
                  <a:solidFill>
                    <a:srgbClr val="000000"/>
                  </a:solidFill>
                  <a:latin typeface="Arial"/>
                  <a:ea typeface="ＭＳ Ｐゴシック" charset="0"/>
                </a:endParaRPr>
              </a:p>
            </p:txBody>
          </p:sp>
          <p:sp>
            <p:nvSpPr>
              <p:cNvPr id="18" name="TextBox 67"/>
              <p:cNvSpPr txBox="1">
                <a:spLocks noChangeArrowheads="1"/>
              </p:cNvSpPr>
              <p:nvPr/>
            </p:nvSpPr>
            <p:spPr bwMode="auto">
              <a:xfrm>
                <a:off x="3435660" y="2951822"/>
                <a:ext cx="59150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/>
                <a:r>
                  <a:rPr lang="en-US" sz="1000" b="1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Leucine</a:t>
                </a:r>
              </a:p>
              <a:p>
                <a:pPr algn="ctr"/>
                <a:r>
                  <a:rPr lang="en-US" sz="1000" b="1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(Leu or L)</a:t>
                </a:r>
                <a:endParaRPr lang="en-US" sz="1000" b="1">
                  <a:solidFill>
                    <a:srgbClr val="000000"/>
                  </a:solidFill>
                  <a:latin typeface="Arial"/>
                  <a:ea typeface="ＭＳ Ｐゴシック" charset="0"/>
                </a:endParaRPr>
              </a:p>
            </p:txBody>
          </p:sp>
          <p:sp>
            <p:nvSpPr>
              <p:cNvPr id="19" name="TextBox 69"/>
              <p:cNvSpPr txBox="1">
                <a:spLocks noChangeArrowheads="1"/>
              </p:cNvSpPr>
              <p:nvPr/>
            </p:nvSpPr>
            <p:spPr bwMode="auto">
              <a:xfrm>
                <a:off x="4446583" y="2948647"/>
                <a:ext cx="623568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/>
                <a:r>
                  <a:rPr lang="en-US" sz="1000" b="1" dirty="0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Isoleucine</a:t>
                </a:r>
              </a:p>
              <a:p>
                <a:pPr algn="ctr"/>
                <a:r>
                  <a:rPr lang="en-US" sz="1000" b="1" dirty="0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(</a:t>
                </a:r>
                <a:r>
                  <a:rPr lang="en-US" sz="1000" b="1" dirty="0" smtClean="0">
                    <a:solidFill>
                      <a:srgbClr val="000000"/>
                    </a:solidFill>
                    <a:latin typeface="Times New Roman" pitchFamily="18" charset="0"/>
                    <a:ea typeface="ＭＳ Ｐゴシック" charset="0"/>
                    <a:cs typeface="Times New Roman" pitchFamily="18" charset="0"/>
                  </a:rPr>
                  <a:t>I</a:t>
                </a:r>
                <a:r>
                  <a:rPr lang="en-US" sz="1000" b="1" dirty="0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le or </a:t>
                </a:r>
                <a:r>
                  <a:rPr lang="en-US" sz="1000" b="1" dirty="0" smtClean="0">
                    <a:solidFill>
                      <a:srgbClr val="000000"/>
                    </a:solidFill>
                    <a:latin typeface="Times New Roman" pitchFamily="18" charset="0"/>
                    <a:ea typeface="ＭＳ Ｐゴシック" charset="0"/>
                    <a:cs typeface="Times New Roman" pitchFamily="18" charset="0"/>
                  </a:rPr>
                  <a:t>I</a:t>
                </a:r>
                <a:r>
                  <a:rPr lang="en-US" sz="1000" b="1" dirty="0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)</a:t>
                </a:r>
                <a:endParaRPr lang="en-US" sz="1000" b="1" dirty="0">
                  <a:solidFill>
                    <a:srgbClr val="000000"/>
                  </a:solidFill>
                  <a:latin typeface="Arial"/>
                  <a:ea typeface="ＭＳ Ｐゴシック" charset="0"/>
                </a:endParaRPr>
              </a:p>
            </p:txBody>
          </p:sp>
          <p:sp>
            <p:nvSpPr>
              <p:cNvPr id="20" name="TextBox 107"/>
              <p:cNvSpPr txBox="1">
                <a:spLocks noChangeArrowheads="1"/>
              </p:cNvSpPr>
              <p:nvPr/>
            </p:nvSpPr>
            <p:spPr bwMode="auto">
              <a:xfrm>
                <a:off x="420683" y="4364697"/>
                <a:ext cx="67646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/>
                <a:r>
                  <a:rPr lang="en-US" sz="1000" b="1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Methionine</a:t>
                </a:r>
              </a:p>
              <a:p>
                <a:pPr algn="ctr"/>
                <a:r>
                  <a:rPr lang="en-US" sz="1000" b="1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(Met or M)</a:t>
                </a:r>
                <a:endParaRPr lang="en-US" sz="1000" b="1" dirty="0">
                  <a:solidFill>
                    <a:srgbClr val="000000"/>
                  </a:solidFill>
                  <a:latin typeface="Arial"/>
                  <a:ea typeface="ＭＳ Ｐゴシック" charset="0"/>
                </a:endParaRPr>
              </a:p>
            </p:txBody>
          </p:sp>
          <p:sp>
            <p:nvSpPr>
              <p:cNvPr id="21" name="TextBox 109"/>
              <p:cNvSpPr txBox="1">
                <a:spLocks noChangeArrowheads="1"/>
              </p:cNvSpPr>
              <p:nvPr/>
            </p:nvSpPr>
            <p:spPr bwMode="auto">
              <a:xfrm>
                <a:off x="1597020" y="4364697"/>
                <a:ext cx="85760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/>
                <a:r>
                  <a:rPr lang="en-US" sz="1000" b="1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Phenylalanine</a:t>
                </a:r>
              </a:p>
              <a:p>
                <a:pPr algn="ctr"/>
                <a:r>
                  <a:rPr lang="en-US" sz="1000" b="1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(Phe or F)</a:t>
                </a:r>
                <a:endParaRPr lang="en-US" sz="1000" b="1" dirty="0">
                  <a:solidFill>
                    <a:srgbClr val="000000"/>
                  </a:solidFill>
                  <a:latin typeface="Arial"/>
                  <a:ea typeface="ＭＳ Ｐゴシック" charset="0"/>
                </a:endParaRPr>
              </a:p>
            </p:txBody>
          </p:sp>
          <p:sp>
            <p:nvSpPr>
              <p:cNvPr id="22" name="TextBox 111"/>
              <p:cNvSpPr txBox="1">
                <a:spLocks noChangeArrowheads="1"/>
              </p:cNvSpPr>
              <p:nvPr/>
            </p:nvSpPr>
            <p:spPr bwMode="auto">
              <a:xfrm>
                <a:off x="2954333" y="4364697"/>
                <a:ext cx="705321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/>
                <a:r>
                  <a:rPr lang="en-US" sz="1000" b="1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Tryptophan</a:t>
                </a:r>
              </a:p>
              <a:p>
                <a:pPr algn="ctr"/>
                <a:r>
                  <a:rPr lang="en-US" sz="1000" b="1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(Trp or W)</a:t>
                </a:r>
                <a:endParaRPr lang="en-US" sz="1000" b="1" dirty="0">
                  <a:solidFill>
                    <a:srgbClr val="000000"/>
                  </a:solidFill>
                  <a:latin typeface="Arial"/>
                  <a:ea typeface="ＭＳ Ｐゴシック" charset="0"/>
                </a:endParaRPr>
              </a:p>
            </p:txBody>
          </p:sp>
          <p:sp>
            <p:nvSpPr>
              <p:cNvPr id="23" name="TextBox 114"/>
              <p:cNvSpPr txBox="1">
                <a:spLocks noChangeArrowheads="1"/>
              </p:cNvSpPr>
              <p:nvPr/>
            </p:nvSpPr>
            <p:spPr bwMode="auto">
              <a:xfrm>
                <a:off x="4301392" y="4369459"/>
                <a:ext cx="583493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/>
                <a:r>
                  <a:rPr lang="en-US" sz="1000" b="1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Proline</a:t>
                </a:r>
              </a:p>
              <a:p>
                <a:pPr algn="ctr"/>
                <a:r>
                  <a:rPr lang="en-US" sz="1000" b="1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(Pro or P)</a:t>
                </a:r>
                <a:endParaRPr lang="en-US" sz="1000" b="1">
                  <a:solidFill>
                    <a:srgbClr val="000000"/>
                  </a:solidFill>
                  <a:latin typeface="Arial"/>
                  <a:ea typeface="ＭＳ Ｐゴシック" charset="0"/>
                </a:endParaRPr>
              </a:p>
            </p:txBody>
          </p:sp>
        </p:grpSp>
      </p:grpSp>
      <p:grpSp>
        <p:nvGrpSpPr>
          <p:cNvPr id="29" name="그룹 28"/>
          <p:cNvGrpSpPr/>
          <p:nvPr/>
        </p:nvGrpSpPr>
        <p:grpSpPr>
          <a:xfrm>
            <a:off x="6251553" y="1601796"/>
            <a:ext cx="5462016" cy="1462944"/>
            <a:chOff x="6251553" y="1679430"/>
            <a:chExt cx="5462016" cy="1462944"/>
          </a:xfrm>
        </p:grpSpPr>
        <p:sp>
          <p:nvSpPr>
            <p:cNvPr id="51" name="직사각형 50"/>
            <p:cNvSpPr/>
            <p:nvPr/>
          </p:nvSpPr>
          <p:spPr>
            <a:xfrm>
              <a:off x="6254429" y="2779460"/>
              <a:ext cx="5454000" cy="3629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6251553" y="1679430"/>
              <a:ext cx="5462016" cy="1381525"/>
              <a:chOff x="-68283" y="4697371"/>
              <a:chExt cx="5462016" cy="1381525"/>
            </a:xfrm>
          </p:grpSpPr>
          <p:pic>
            <p:nvPicPr>
              <p:cNvPr id="45" name="Picture 1"/>
              <p:cNvPicPr>
                <a:picLocks noChangeAspect="1"/>
              </p:cNvPicPr>
              <p:nvPr/>
            </p:nvPicPr>
            <p:blipFill rotWithShape="1"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3604" b="39520"/>
              <a:stretch/>
            </p:blipFill>
            <p:spPr>
              <a:xfrm>
                <a:off x="-68283" y="4697371"/>
                <a:ext cx="5462016" cy="1111076"/>
              </a:xfrm>
              <a:prstGeom prst="rect">
                <a:avLst/>
              </a:prstGeom>
            </p:spPr>
          </p:pic>
          <p:sp>
            <p:nvSpPr>
              <p:cNvPr id="57" name="TextBox 179"/>
              <p:cNvSpPr txBox="1">
                <a:spLocks noChangeArrowheads="1"/>
              </p:cNvSpPr>
              <p:nvPr/>
            </p:nvSpPr>
            <p:spPr bwMode="auto">
              <a:xfrm>
                <a:off x="97843" y="5771119"/>
                <a:ext cx="57547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/>
                <a:r>
                  <a:rPr lang="en-US" sz="1000" b="1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Serine</a:t>
                </a:r>
              </a:p>
              <a:p>
                <a:pPr algn="ctr"/>
                <a:r>
                  <a:rPr lang="en-US" sz="1000" b="1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(Ser or S)</a:t>
                </a:r>
                <a:endParaRPr lang="en-US" sz="1000" b="1" dirty="0">
                  <a:solidFill>
                    <a:srgbClr val="000000"/>
                  </a:solidFill>
                  <a:latin typeface="Arial"/>
                  <a:ea typeface="ＭＳ Ｐゴシック" charset="0"/>
                </a:endParaRPr>
              </a:p>
            </p:txBody>
          </p:sp>
          <p:sp>
            <p:nvSpPr>
              <p:cNvPr id="58" name="TextBox 181"/>
              <p:cNvSpPr txBox="1">
                <a:spLocks noChangeArrowheads="1"/>
              </p:cNvSpPr>
              <p:nvPr/>
            </p:nvSpPr>
            <p:spPr bwMode="auto">
              <a:xfrm>
                <a:off x="987743" y="5771119"/>
                <a:ext cx="61875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/>
                <a:r>
                  <a:rPr lang="en-US" sz="1000" b="1" dirty="0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Threonine</a:t>
                </a:r>
              </a:p>
              <a:p>
                <a:pPr algn="ctr"/>
                <a:r>
                  <a:rPr lang="en-US" sz="1000" b="1" dirty="0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(</a:t>
                </a:r>
                <a:r>
                  <a:rPr lang="en-US" sz="1000" b="1" dirty="0" err="1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Thr</a:t>
                </a:r>
                <a:r>
                  <a:rPr lang="en-US" sz="1000" b="1" dirty="0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 or T)</a:t>
                </a:r>
                <a:endParaRPr lang="en-US" sz="1000" b="1" dirty="0">
                  <a:solidFill>
                    <a:srgbClr val="000000"/>
                  </a:solidFill>
                  <a:latin typeface="Arial"/>
                  <a:ea typeface="ＭＳ Ｐゴシック" charset="0"/>
                </a:endParaRPr>
              </a:p>
            </p:txBody>
          </p:sp>
          <p:sp>
            <p:nvSpPr>
              <p:cNvPr id="59" name="TextBox 183"/>
              <p:cNvSpPr txBox="1">
                <a:spLocks noChangeArrowheads="1"/>
              </p:cNvSpPr>
              <p:nvPr/>
            </p:nvSpPr>
            <p:spPr bwMode="auto">
              <a:xfrm>
                <a:off x="1900168" y="5771119"/>
                <a:ext cx="612348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/>
                <a:r>
                  <a:rPr lang="en-US" sz="1000" b="1" dirty="0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Cysteine</a:t>
                </a:r>
              </a:p>
              <a:p>
                <a:pPr algn="ctr"/>
                <a:r>
                  <a:rPr lang="en-US" sz="1000" b="1" dirty="0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(</a:t>
                </a:r>
                <a:r>
                  <a:rPr lang="en-US" sz="1000" b="1" dirty="0" err="1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Cys</a:t>
                </a:r>
                <a:r>
                  <a:rPr lang="en-US" sz="1000" b="1" dirty="0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 or C)</a:t>
                </a:r>
                <a:endParaRPr lang="en-US" sz="1000" b="1" dirty="0">
                  <a:solidFill>
                    <a:srgbClr val="000000"/>
                  </a:solidFill>
                  <a:latin typeface="Arial"/>
                  <a:ea typeface="ＭＳ Ｐゴシック" charset="0"/>
                </a:endParaRPr>
              </a:p>
            </p:txBody>
          </p:sp>
          <p:sp>
            <p:nvSpPr>
              <p:cNvPr id="60" name="TextBox 185"/>
              <p:cNvSpPr txBox="1">
                <a:spLocks noChangeArrowheads="1"/>
              </p:cNvSpPr>
              <p:nvPr/>
            </p:nvSpPr>
            <p:spPr bwMode="auto">
              <a:xfrm>
                <a:off x="2831446" y="5771119"/>
                <a:ext cx="56906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/>
                <a:r>
                  <a:rPr lang="en-US" sz="1000" b="1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Tyrosine</a:t>
                </a:r>
              </a:p>
              <a:p>
                <a:pPr algn="ctr"/>
                <a:r>
                  <a:rPr lang="en-US" sz="1000" b="1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(Tyr or Y)</a:t>
                </a:r>
                <a:endParaRPr lang="en-US" sz="1000" b="1" dirty="0">
                  <a:solidFill>
                    <a:srgbClr val="000000"/>
                  </a:solidFill>
                  <a:latin typeface="Arial"/>
                  <a:ea typeface="ＭＳ Ｐゴシック" charset="0"/>
                </a:endParaRPr>
              </a:p>
            </p:txBody>
          </p:sp>
          <p:sp>
            <p:nvSpPr>
              <p:cNvPr id="61" name="TextBox 187"/>
              <p:cNvSpPr txBox="1">
                <a:spLocks noChangeArrowheads="1"/>
              </p:cNvSpPr>
              <p:nvPr/>
            </p:nvSpPr>
            <p:spPr bwMode="auto">
              <a:xfrm>
                <a:off x="3673793" y="5771119"/>
                <a:ext cx="695703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/>
                <a:r>
                  <a:rPr lang="en-US" sz="1000" b="1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Asparagine</a:t>
                </a:r>
              </a:p>
              <a:p>
                <a:pPr algn="ctr"/>
                <a:r>
                  <a:rPr lang="en-US" sz="1000" b="1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(Asn or N)</a:t>
                </a:r>
                <a:endParaRPr lang="en-US" sz="1000" b="1" dirty="0">
                  <a:solidFill>
                    <a:srgbClr val="000000"/>
                  </a:solidFill>
                  <a:latin typeface="Arial"/>
                  <a:ea typeface="ＭＳ Ｐゴシック" charset="0"/>
                </a:endParaRPr>
              </a:p>
            </p:txBody>
          </p:sp>
          <p:sp>
            <p:nvSpPr>
              <p:cNvPr id="62" name="TextBox 189"/>
              <p:cNvSpPr txBox="1">
                <a:spLocks noChangeArrowheads="1"/>
              </p:cNvSpPr>
              <p:nvPr/>
            </p:nvSpPr>
            <p:spPr bwMode="auto">
              <a:xfrm>
                <a:off x="4618356" y="5771119"/>
                <a:ext cx="625171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/>
                <a:r>
                  <a:rPr lang="en-US" sz="1000" b="1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Glutamine</a:t>
                </a:r>
              </a:p>
              <a:p>
                <a:pPr algn="ctr"/>
                <a:r>
                  <a:rPr lang="en-US" sz="1000" b="1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(Gln or Q)</a:t>
                </a:r>
                <a:endParaRPr lang="en-US" sz="1000" b="1">
                  <a:solidFill>
                    <a:srgbClr val="000000"/>
                  </a:solidFill>
                  <a:latin typeface="Arial"/>
                  <a:ea typeface="ＭＳ Ｐゴシック" charset="0"/>
                </a:endParaRPr>
              </a:p>
            </p:txBody>
          </p:sp>
        </p:grpSp>
      </p:grpSp>
      <p:grpSp>
        <p:nvGrpSpPr>
          <p:cNvPr id="28" name="그룹 27"/>
          <p:cNvGrpSpPr/>
          <p:nvPr/>
        </p:nvGrpSpPr>
        <p:grpSpPr>
          <a:xfrm>
            <a:off x="6250454" y="4345677"/>
            <a:ext cx="5462016" cy="2117474"/>
            <a:chOff x="6250454" y="4345677"/>
            <a:chExt cx="5462016" cy="2117474"/>
          </a:xfrm>
        </p:grpSpPr>
        <p:sp>
          <p:nvSpPr>
            <p:cNvPr id="52" name="직사각형 51"/>
            <p:cNvSpPr/>
            <p:nvPr/>
          </p:nvSpPr>
          <p:spPr>
            <a:xfrm>
              <a:off x="6250454" y="6100237"/>
              <a:ext cx="5454000" cy="3629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6250454" y="4345677"/>
              <a:ext cx="5454000" cy="3629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6250454" y="4479221"/>
              <a:ext cx="5462016" cy="1923852"/>
              <a:chOff x="6618823" y="2336253"/>
              <a:chExt cx="5462016" cy="1923852"/>
            </a:xfrm>
          </p:grpSpPr>
          <p:pic>
            <p:nvPicPr>
              <p:cNvPr id="103" name="Picture 1"/>
              <p:cNvPicPr>
                <a:picLocks noChangeAspect="1"/>
              </p:cNvPicPr>
              <p:nvPr/>
            </p:nvPicPr>
            <p:blipFill rotWithShape="1"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0863" b="6975"/>
              <a:stretch/>
            </p:blipFill>
            <p:spPr>
              <a:xfrm>
                <a:off x="6618823" y="2526888"/>
                <a:ext cx="5462016" cy="1459072"/>
              </a:xfrm>
              <a:prstGeom prst="rect">
                <a:avLst/>
              </a:prstGeom>
            </p:spPr>
          </p:pic>
          <p:sp>
            <p:nvSpPr>
              <p:cNvPr id="112" name="TextBox 192"/>
              <p:cNvSpPr txBox="1">
                <a:spLocks noChangeArrowheads="1"/>
              </p:cNvSpPr>
              <p:nvPr/>
            </p:nvSpPr>
            <p:spPr bwMode="auto">
              <a:xfrm>
                <a:off x="7101762" y="2650578"/>
                <a:ext cx="1660711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000" b="1" dirty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Acidic (negatively charged)</a:t>
                </a:r>
              </a:p>
            </p:txBody>
          </p:sp>
          <p:sp>
            <p:nvSpPr>
              <p:cNvPr id="113" name="TextBox 197"/>
              <p:cNvSpPr txBox="1">
                <a:spLocks noChangeArrowheads="1"/>
              </p:cNvSpPr>
              <p:nvPr/>
            </p:nvSpPr>
            <p:spPr bwMode="auto">
              <a:xfrm>
                <a:off x="9524287" y="2336253"/>
                <a:ext cx="1582164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000" b="1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Basic (positively charged)</a:t>
                </a:r>
              </a:p>
            </p:txBody>
          </p:sp>
          <p:sp>
            <p:nvSpPr>
              <p:cNvPr id="114" name="TextBox 263"/>
              <p:cNvSpPr txBox="1">
                <a:spLocks noChangeArrowheads="1"/>
              </p:cNvSpPr>
              <p:nvPr/>
            </p:nvSpPr>
            <p:spPr bwMode="auto">
              <a:xfrm>
                <a:off x="7002543" y="3952328"/>
                <a:ext cx="801501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/>
                <a:r>
                  <a:rPr lang="en-US" sz="1000" b="1" dirty="0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Aspartic acid</a:t>
                </a:r>
              </a:p>
              <a:p>
                <a:pPr algn="ctr"/>
                <a:r>
                  <a:rPr lang="en-US" sz="1000" b="1" dirty="0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 (Asp or D)</a:t>
                </a:r>
                <a:endParaRPr lang="en-US" sz="1000" b="1" dirty="0">
                  <a:solidFill>
                    <a:srgbClr val="000000"/>
                  </a:solidFill>
                  <a:latin typeface="Arial"/>
                  <a:ea typeface="ＭＳ Ｐゴシック" charset="0"/>
                </a:endParaRPr>
              </a:p>
            </p:txBody>
          </p:sp>
          <p:sp>
            <p:nvSpPr>
              <p:cNvPr id="115" name="TextBox 265"/>
              <p:cNvSpPr txBox="1">
                <a:spLocks noChangeArrowheads="1"/>
              </p:cNvSpPr>
              <p:nvPr/>
            </p:nvSpPr>
            <p:spPr bwMode="auto">
              <a:xfrm>
                <a:off x="7884748" y="3948545"/>
                <a:ext cx="836768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/>
                <a:r>
                  <a:rPr lang="en-US" sz="1000" b="1" dirty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Glutamic acid</a:t>
                </a:r>
              </a:p>
              <a:p>
                <a:pPr algn="ctr"/>
                <a:r>
                  <a:rPr lang="en-US" sz="1000" b="1" dirty="0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 (</a:t>
                </a:r>
                <a:r>
                  <a:rPr lang="en-US" sz="1000" b="1" dirty="0" err="1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Glu</a:t>
                </a:r>
                <a:r>
                  <a:rPr lang="en-US" sz="1000" b="1" dirty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 or E)</a:t>
                </a:r>
              </a:p>
            </p:txBody>
          </p:sp>
          <p:sp>
            <p:nvSpPr>
              <p:cNvPr id="116" name="TextBox 267"/>
              <p:cNvSpPr txBox="1">
                <a:spLocks noChangeArrowheads="1"/>
              </p:cNvSpPr>
              <p:nvPr/>
            </p:nvSpPr>
            <p:spPr bwMode="auto">
              <a:xfrm>
                <a:off x="9057247" y="3952328"/>
                <a:ext cx="63318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/>
                <a:r>
                  <a:rPr lang="en-US" sz="1000" b="1" dirty="0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Lysine</a:t>
                </a:r>
              </a:p>
              <a:p>
                <a:pPr algn="ctr"/>
                <a:r>
                  <a:rPr lang="en-US" sz="1000" b="1" dirty="0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 (Lys or K)</a:t>
                </a:r>
                <a:endParaRPr lang="en-US" sz="1000" b="1" dirty="0">
                  <a:solidFill>
                    <a:srgbClr val="000000"/>
                  </a:solidFill>
                  <a:latin typeface="Arial"/>
                  <a:ea typeface="ＭＳ Ｐゴシック" charset="0"/>
                </a:endParaRPr>
              </a:p>
            </p:txBody>
          </p:sp>
          <p:sp>
            <p:nvSpPr>
              <p:cNvPr id="117" name="TextBox 269"/>
              <p:cNvSpPr txBox="1">
                <a:spLocks noChangeArrowheads="1"/>
              </p:cNvSpPr>
              <p:nvPr/>
            </p:nvSpPr>
            <p:spPr bwMode="auto">
              <a:xfrm>
                <a:off x="9960291" y="3952328"/>
                <a:ext cx="63479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/>
                <a:r>
                  <a:rPr lang="en-US" sz="1000" b="1" dirty="0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Arginine</a:t>
                </a:r>
              </a:p>
              <a:p>
                <a:pPr algn="ctr"/>
                <a:r>
                  <a:rPr lang="en-US" sz="1000" b="1" dirty="0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 (</a:t>
                </a:r>
                <a:r>
                  <a:rPr lang="en-US" sz="1000" b="1" dirty="0" err="1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Arg</a:t>
                </a:r>
                <a:r>
                  <a:rPr lang="en-US" sz="1000" b="1" dirty="0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 or R)</a:t>
                </a:r>
                <a:endParaRPr lang="en-US" sz="1000" b="1" dirty="0">
                  <a:solidFill>
                    <a:srgbClr val="000000"/>
                  </a:solidFill>
                  <a:latin typeface="Arial"/>
                  <a:ea typeface="ＭＳ Ｐゴシック" charset="0"/>
                </a:endParaRPr>
              </a:p>
            </p:txBody>
          </p:sp>
          <p:sp>
            <p:nvSpPr>
              <p:cNvPr id="118" name="TextBox 271"/>
              <p:cNvSpPr txBox="1">
                <a:spLocks noChangeArrowheads="1"/>
              </p:cNvSpPr>
              <p:nvPr/>
            </p:nvSpPr>
            <p:spPr bwMode="auto">
              <a:xfrm>
                <a:off x="10870931" y="3952328"/>
                <a:ext cx="612348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/>
                <a:r>
                  <a:rPr lang="en-US" sz="1000" b="1" dirty="0" err="1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Histidine</a:t>
                </a:r>
                <a:endParaRPr lang="en-US" sz="1000" b="1" dirty="0" smtClean="0">
                  <a:solidFill>
                    <a:srgbClr val="000000"/>
                  </a:solidFill>
                  <a:latin typeface="Arial"/>
                  <a:ea typeface="ＭＳ Ｐゴシック" charset="0"/>
                </a:endParaRPr>
              </a:p>
              <a:p>
                <a:pPr algn="ctr"/>
                <a:r>
                  <a:rPr lang="en-US" sz="1000" b="1" dirty="0" smtClean="0">
                    <a:solidFill>
                      <a:srgbClr val="000000"/>
                    </a:solidFill>
                    <a:latin typeface="Arial"/>
                    <a:ea typeface="ＭＳ Ｐゴシック" charset="0"/>
                  </a:rPr>
                  <a:t> (His or H)</a:t>
                </a:r>
                <a:endParaRPr lang="en-US" sz="1000" b="1" dirty="0">
                  <a:solidFill>
                    <a:srgbClr val="000000"/>
                  </a:solidFill>
                  <a:latin typeface="Arial"/>
                  <a:ea typeface="ＭＳ Ｐゴシック" charset="0"/>
                </a:endParaRPr>
              </a:p>
            </p:txBody>
          </p:sp>
          <p:sp>
            <p:nvSpPr>
              <p:cNvPr id="119" name="Freeform 31"/>
              <p:cNvSpPr/>
              <p:nvPr/>
            </p:nvSpPr>
            <p:spPr>
              <a:xfrm>
                <a:off x="7077616" y="2821612"/>
                <a:ext cx="1669338" cy="45796"/>
              </a:xfrm>
              <a:custGeom>
                <a:avLst/>
                <a:gdLst>
                  <a:gd name="connsiteX0" fmla="*/ 0 w 1669338"/>
                  <a:gd name="connsiteY0" fmla="*/ 45745 h 45796"/>
                  <a:gd name="connsiteX1" fmla="*/ 16484 w 1669338"/>
                  <a:gd name="connsiteY1" fmla="*/ 22796 h 45796"/>
                  <a:gd name="connsiteX2" fmla="*/ 41186 w 1669338"/>
                  <a:gd name="connsiteY2" fmla="*/ 16523 h 45796"/>
                  <a:gd name="connsiteX3" fmla="*/ 63144 w 1669338"/>
                  <a:gd name="connsiteY3" fmla="*/ 16547 h 45796"/>
                  <a:gd name="connsiteX4" fmla="*/ 827303 w 1669338"/>
                  <a:gd name="connsiteY4" fmla="*/ 16547 h 45796"/>
                  <a:gd name="connsiteX5" fmla="*/ 839762 w 1669338"/>
                  <a:gd name="connsiteY5" fmla="*/ 16547 h 45796"/>
                  <a:gd name="connsiteX6" fmla="*/ 846937 w 1669338"/>
                  <a:gd name="connsiteY6" fmla="*/ 13843 h 45796"/>
                  <a:gd name="connsiteX7" fmla="*/ 852817 w 1669338"/>
                  <a:gd name="connsiteY7" fmla="*/ 0 h 45796"/>
                  <a:gd name="connsiteX8" fmla="*/ 858697 w 1669338"/>
                  <a:gd name="connsiteY8" fmla="*/ 13843 h 45796"/>
                  <a:gd name="connsiteX9" fmla="*/ 865898 w 1669338"/>
                  <a:gd name="connsiteY9" fmla="*/ 16547 h 45796"/>
                  <a:gd name="connsiteX10" fmla="*/ 878560 w 1669338"/>
                  <a:gd name="connsiteY10" fmla="*/ 16547 h 45796"/>
                  <a:gd name="connsiteX11" fmla="*/ 1606219 w 1669338"/>
                  <a:gd name="connsiteY11" fmla="*/ 16547 h 45796"/>
                  <a:gd name="connsiteX12" fmla="*/ 1628165 w 1669338"/>
                  <a:gd name="connsiteY12" fmla="*/ 16547 h 45796"/>
                  <a:gd name="connsiteX13" fmla="*/ 1652854 w 1669338"/>
                  <a:gd name="connsiteY13" fmla="*/ 22847 h 45796"/>
                  <a:gd name="connsiteX14" fmla="*/ 1669338 w 1669338"/>
                  <a:gd name="connsiteY14" fmla="*/ 45796 h 45796"/>
                  <a:gd name="connsiteX15" fmla="*/ 1651812 w 1669338"/>
                  <a:gd name="connsiteY15" fmla="*/ 26441 h 45796"/>
                  <a:gd name="connsiteX16" fmla="*/ 1628317 w 1669338"/>
                  <a:gd name="connsiteY16" fmla="*/ 20446 h 45796"/>
                  <a:gd name="connsiteX17" fmla="*/ 1606219 w 1669338"/>
                  <a:gd name="connsiteY17" fmla="*/ 20446 h 45796"/>
                  <a:gd name="connsiteX18" fmla="*/ 878560 w 1669338"/>
                  <a:gd name="connsiteY18" fmla="*/ 20472 h 45796"/>
                  <a:gd name="connsiteX19" fmla="*/ 866584 w 1669338"/>
                  <a:gd name="connsiteY19" fmla="*/ 20472 h 45796"/>
                  <a:gd name="connsiteX20" fmla="*/ 856945 w 1669338"/>
                  <a:gd name="connsiteY20" fmla="*/ 16179 h 45796"/>
                  <a:gd name="connsiteX21" fmla="*/ 852817 w 1669338"/>
                  <a:gd name="connsiteY21" fmla="*/ 5435 h 45796"/>
                  <a:gd name="connsiteX22" fmla="*/ 848702 w 1669338"/>
                  <a:gd name="connsiteY22" fmla="*/ 16179 h 45796"/>
                  <a:gd name="connsiteX23" fmla="*/ 839050 w 1669338"/>
                  <a:gd name="connsiteY23" fmla="*/ 20472 h 45796"/>
                  <a:gd name="connsiteX24" fmla="*/ 827303 w 1669338"/>
                  <a:gd name="connsiteY24" fmla="*/ 20472 h 45796"/>
                  <a:gd name="connsiteX25" fmla="*/ 63144 w 1669338"/>
                  <a:gd name="connsiteY25" fmla="*/ 20446 h 45796"/>
                  <a:gd name="connsiteX26" fmla="*/ 41033 w 1669338"/>
                  <a:gd name="connsiteY26" fmla="*/ 20446 h 45796"/>
                  <a:gd name="connsiteX27" fmla="*/ 17526 w 1669338"/>
                  <a:gd name="connsiteY27" fmla="*/ 26403 h 45796"/>
                  <a:gd name="connsiteX28" fmla="*/ 0 w 1669338"/>
                  <a:gd name="connsiteY28" fmla="*/ 45745 h 45796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  <a:cxn ang="2">
                    <a:pos x="connsiteX2" y="connsiteY2"/>
                  </a:cxn>
                  <a:cxn ang="3">
                    <a:pos x="connsiteX3" y="connsiteY3"/>
                  </a:cxn>
                  <a:cxn ang="4">
                    <a:pos x="connsiteX4" y="connsiteY4"/>
                  </a:cxn>
                  <a:cxn ang="5">
                    <a:pos x="connsiteX5" y="connsiteY5"/>
                  </a:cxn>
                  <a:cxn ang="6">
                    <a:pos x="connsiteX6" y="connsiteY6"/>
                  </a:cxn>
                  <a:cxn ang="7">
                    <a:pos x="connsiteX7" y="connsiteY7"/>
                  </a:cxn>
                  <a:cxn ang="8">
                    <a:pos x="connsiteX8" y="connsiteY8"/>
                  </a:cxn>
                  <a:cxn ang="9">
                    <a:pos x="connsiteX9" y="connsiteY9"/>
                  </a:cxn>
                  <a:cxn ang="10">
                    <a:pos x="connsiteX10" y="connsiteY10"/>
                  </a:cxn>
                  <a:cxn ang="11">
                    <a:pos x="connsiteX11" y="connsiteY11"/>
                  </a:cxn>
                  <a:cxn ang="12">
                    <a:pos x="connsiteX12" y="connsiteY12"/>
                  </a:cxn>
                  <a:cxn ang="13">
                    <a:pos x="connsiteX13" y="connsiteY13"/>
                  </a:cxn>
                  <a:cxn ang="14">
                    <a:pos x="connsiteX14" y="connsiteY14"/>
                  </a:cxn>
                  <a:cxn ang="15">
                    <a:pos x="connsiteX15" y="connsiteY15"/>
                  </a:cxn>
                  <a:cxn ang="16">
                    <a:pos x="connsiteX16" y="connsiteY16"/>
                  </a:cxn>
                  <a:cxn ang="17">
                    <a:pos x="connsiteX17" y="connsiteY17"/>
                  </a:cxn>
                  <a:cxn ang="18">
                    <a:pos x="connsiteX18" y="connsiteY18"/>
                  </a:cxn>
                  <a:cxn ang="19">
                    <a:pos x="connsiteX19" y="connsiteY19"/>
                  </a:cxn>
                  <a:cxn ang="20">
                    <a:pos x="connsiteX20" y="connsiteY20"/>
                  </a:cxn>
                  <a:cxn ang="21">
                    <a:pos x="connsiteX21" y="connsiteY21"/>
                  </a:cxn>
                  <a:cxn ang="22">
                    <a:pos x="connsiteX22" y="connsiteY22"/>
                  </a:cxn>
                  <a:cxn ang="23">
                    <a:pos x="connsiteX23" y="connsiteY23"/>
                  </a:cxn>
                  <a:cxn ang="24">
                    <a:pos x="connsiteX24" y="connsiteY24"/>
                  </a:cxn>
                  <a:cxn ang="25">
                    <a:pos x="connsiteX25" y="connsiteY25"/>
                  </a:cxn>
                  <a:cxn ang="26">
                    <a:pos x="connsiteX26" y="connsiteY26"/>
                  </a:cxn>
                  <a:cxn ang="27">
                    <a:pos x="connsiteX27" y="connsiteY27"/>
                  </a:cxn>
                  <a:cxn ang="28">
                    <a:pos x="connsiteX28" y="connsiteY28"/>
                  </a:cxn>
                </a:cxnLst>
                <a:rect l="l" t="t" r="r" b="b"/>
                <a:pathLst>
                  <a:path w="1669338" h="45796">
                    <a:moveTo>
                      <a:pt x="0" y="45745"/>
                    </a:moveTo>
                    <a:cubicBezTo>
                      <a:pt x="2590" y="38455"/>
                      <a:pt x="5562" y="29870"/>
                      <a:pt x="16484" y="22796"/>
                    </a:cubicBezTo>
                    <a:cubicBezTo>
                      <a:pt x="23088" y="18503"/>
                      <a:pt x="31153" y="16523"/>
                      <a:pt x="41186" y="16523"/>
                    </a:cubicBezTo>
                    <a:lnTo>
                      <a:pt x="63144" y="16547"/>
                    </a:lnTo>
                    <a:lnTo>
                      <a:pt x="827303" y="16547"/>
                    </a:lnTo>
                    <a:lnTo>
                      <a:pt x="839762" y="16547"/>
                    </a:lnTo>
                    <a:cubicBezTo>
                      <a:pt x="842073" y="16547"/>
                      <a:pt x="845375" y="15316"/>
                      <a:pt x="846937" y="13843"/>
                    </a:cubicBezTo>
                    <a:cubicBezTo>
                      <a:pt x="849744" y="11315"/>
                      <a:pt x="852131" y="4153"/>
                      <a:pt x="852817" y="0"/>
                    </a:cubicBezTo>
                    <a:cubicBezTo>
                      <a:pt x="853516" y="4153"/>
                      <a:pt x="855903" y="11315"/>
                      <a:pt x="858697" y="13843"/>
                    </a:cubicBezTo>
                    <a:cubicBezTo>
                      <a:pt x="860259" y="15316"/>
                      <a:pt x="863574" y="16547"/>
                      <a:pt x="865898" y="16547"/>
                    </a:cubicBezTo>
                    <a:lnTo>
                      <a:pt x="878560" y="16547"/>
                    </a:lnTo>
                    <a:lnTo>
                      <a:pt x="1606219" y="16547"/>
                    </a:lnTo>
                    <a:lnTo>
                      <a:pt x="1628165" y="16547"/>
                    </a:lnTo>
                    <a:cubicBezTo>
                      <a:pt x="1638185" y="16547"/>
                      <a:pt x="1646250" y="18554"/>
                      <a:pt x="1652854" y="22847"/>
                    </a:cubicBezTo>
                    <a:cubicBezTo>
                      <a:pt x="1663788" y="29921"/>
                      <a:pt x="1666735" y="38506"/>
                      <a:pt x="1669338" y="45796"/>
                    </a:cubicBezTo>
                    <a:cubicBezTo>
                      <a:pt x="1665655" y="37541"/>
                      <a:pt x="1660728" y="31851"/>
                      <a:pt x="1651812" y="26441"/>
                    </a:cubicBezTo>
                    <a:cubicBezTo>
                      <a:pt x="1646478" y="23228"/>
                      <a:pt x="1636572" y="20446"/>
                      <a:pt x="1628317" y="20446"/>
                    </a:cubicBezTo>
                    <a:lnTo>
                      <a:pt x="1606219" y="20446"/>
                    </a:lnTo>
                    <a:lnTo>
                      <a:pt x="878560" y="20472"/>
                    </a:lnTo>
                    <a:lnTo>
                      <a:pt x="866584" y="20472"/>
                    </a:lnTo>
                    <a:cubicBezTo>
                      <a:pt x="861009" y="20472"/>
                      <a:pt x="858354" y="17983"/>
                      <a:pt x="856945" y="16179"/>
                    </a:cubicBezTo>
                    <a:cubicBezTo>
                      <a:pt x="854532" y="13055"/>
                      <a:pt x="854278" y="12039"/>
                      <a:pt x="852817" y="5435"/>
                    </a:cubicBezTo>
                    <a:cubicBezTo>
                      <a:pt x="851369" y="12039"/>
                      <a:pt x="851115" y="13055"/>
                      <a:pt x="848702" y="16179"/>
                    </a:cubicBezTo>
                    <a:cubicBezTo>
                      <a:pt x="847293" y="17983"/>
                      <a:pt x="844638" y="20472"/>
                      <a:pt x="839050" y="20472"/>
                    </a:cubicBezTo>
                    <a:lnTo>
                      <a:pt x="827303" y="20472"/>
                    </a:lnTo>
                    <a:lnTo>
                      <a:pt x="63144" y="20446"/>
                    </a:lnTo>
                    <a:lnTo>
                      <a:pt x="41033" y="20446"/>
                    </a:lnTo>
                    <a:cubicBezTo>
                      <a:pt x="32766" y="20446"/>
                      <a:pt x="22885" y="23177"/>
                      <a:pt x="17526" y="26403"/>
                    </a:cubicBezTo>
                    <a:cubicBezTo>
                      <a:pt x="8636" y="31801"/>
                      <a:pt x="3683" y="37490"/>
                      <a:pt x="0" y="45745"/>
                    </a:cubicBezTo>
                  </a:path>
                </a:pathLst>
              </a:custGeom>
              <a:solidFill>
                <a:srgbClr val="231F20">
                  <a:alpha val="100000"/>
                </a:srgb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20" name="Freeform 3"/>
              <p:cNvSpPr/>
              <p:nvPr/>
            </p:nvSpPr>
            <p:spPr>
              <a:xfrm>
                <a:off x="8976750" y="2507956"/>
                <a:ext cx="2639974" cy="45796"/>
              </a:xfrm>
              <a:custGeom>
                <a:avLst/>
                <a:gdLst>
                  <a:gd name="connsiteX0" fmla="*/ 0 w 2639974"/>
                  <a:gd name="connsiteY0" fmla="*/ 45746 h 45796"/>
                  <a:gd name="connsiteX1" fmla="*/ 16497 w 2639974"/>
                  <a:gd name="connsiteY1" fmla="*/ 22797 h 45796"/>
                  <a:gd name="connsiteX2" fmla="*/ 41198 w 2639974"/>
                  <a:gd name="connsiteY2" fmla="*/ 16523 h 45796"/>
                  <a:gd name="connsiteX3" fmla="*/ 63144 w 2639974"/>
                  <a:gd name="connsiteY3" fmla="*/ 16523 h 45796"/>
                  <a:gd name="connsiteX4" fmla="*/ 1312595 w 2639974"/>
                  <a:gd name="connsiteY4" fmla="*/ 16548 h 45796"/>
                  <a:gd name="connsiteX5" fmla="*/ 1325092 w 2639974"/>
                  <a:gd name="connsiteY5" fmla="*/ 16548 h 45796"/>
                  <a:gd name="connsiteX6" fmla="*/ 1332255 w 2639974"/>
                  <a:gd name="connsiteY6" fmla="*/ 13868 h 45796"/>
                  <a:gd name="connsiteX7" fmla="*/ 1338135 w 2639974"/>
                  <a:gd name="connsiteY7" fmla="*/ 0 h 45796"/>
                  <a:gd name="connsiteX8" fmla="*/ 1344015 w 2639974"/>
                  <a:gd name="connsiteY8" fmla="*/ 13868 h 45796"/>
                  <a:gd name="connsiteX9" fmla="*/ 1351216 w 2639974"/>
                  <a:gd name="connsiteY9" fmla="*/ 16548 h 45796"/>
                  <a:gd name="connsiteX10" fmla="*/ 1363865 w 2639974"/>
                  <a:gd name="connsiteY10" fmla="*/ 16548 h 45796"/>
                  <a:gd name="connsiteX11" fmla="*/ 2576817 w 2639974"/>
                  <a:gd name="connsiteY11" fmla="*/ 16548 h 45796"/>
                  <a:gd name="connsiteX12" fmla="*/ 2598800 w 2639974"/>
                  <a:gd name="connsiteY12" fmla="*/ 16548 h 45796"/>
                  <a:gd name="connsiteX13" fmla="*/ 2623502 w 2639974"/>
                  <a:gd name="connsiteY13" fmla="*/ 22847 h 45796"/>
                  <a:gd name="connsiteX14" fmla="*/ 2639974 w 2639974"/>
                  <a:gd name="connsiteY14" fmla="*/ 45796 h 45796"/>
                  <a:gd name="connsiteX15" fmla="*/ 2622435 w 2639974"/>
                  <a:gd name="connsiteY15" fmla="*/ 26467 h 45796"/>
                  <a:gd name="connsiteX16" fmla="*/ 2598953 w 2639974"/>
                  <a:gd name="connsiteY16" fmla="*/ 20447 h 45796"/>
                  <a:gd name="connsiteX17" fmla="*/ 2576817 w 2639974"/>
                  <a:gd name="connsiteY17" fmla="*/ 20447 h 45796"/>
                  <a:gd name="connsiteX18" fmla="*/ 1363865 w 2639974"/>
                  <a:gd name="connsiteY18" fmla="*/ 20472 h 45796"/>
                  <a:gd name="connsiteX19" fmla="*/ 1351901 w 2639974"/>
                  <a:gd name="connsiteY19" fmla="*/ 20472 h 45796"/>
                  <a:gd name="connsiteX20" fmla="*/ 1342250 w 2639974"/>
                  <a:gd name="connsiteY20" fmla="*/ 16180 h 45796"/>
                  <a:gd name="connsiteX21" fmla="*/ 1338135 w 2639974"/>
                  <a:gd name="connsiteY21" fmla="*/ 5436 h 45796"/>
                  <a:gd name="connsiteX22" fmla="*/ 1333994 w 2639974"/>
                  <a:gd name="connsiteY22" fmla="*/ 16180 h 45796"/>
                  <a:gd name="connsiteX23" fmla="*/ 1324368 w 2639974"/>
                  <a:gd name="connsiteY23" fmla="*/ 20472 h 45796"/>
                  <a:gd name="connsiteX24" fmla="*/ 1312595 w 2639974"/>
                  <a:gd name="connsiteY24" fmla="*/ 20472 h 45796"/>
                  <a:gd name="connsiteX25" fmla="*/ 63144 w 2639974"/>
                  <a:gd name="connsiteY25" fmla="*/ 20447 h 45796"/>
                  <a:gd name="connsiteX26" fmla="*/ 41020 w 2639974"/>
                  <a:gd name="connsiteY26" fmla="*/ 20447 h 45796"/>
                  <a:gd name="connsiteX27" fmla="*/ 17525 w 2639974"/>
                  <a:gd name="connsiteY27" fmla="*/ 26429 h 45796"/>
                  <a:gd name="connsiteX28" fmla="*/ 0 w 2639974"/>
                  <a:gd name="connsiteY28" fmla="*/ 45746 h 45796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  <a:cxn ang="2">
                    <a:pos x="connsiteX2" y="connsiteY2"/>
                  </a:cxn>
                  <a:cxn ang="3">
                    <a:pos x="connsiteX3" y="connsiteY3"/>
                  </a:cxn>
                  <a:cxn ang="4">
                    <a:pos x="connsiteX4" y="connsiteY4"/>
                  </a:cxn>
                  <a:cxn ang="5">
                    <a:pos x="connsiteX5" y="connsiteY5"/>
                  </a:cxn>
                  <a:cxn ang="6">
                    <a:pos x="connsiteX6" y="connsiteY6"/>
                  </a:cxn>
                  <a:cxn ang="7">
                    <a:pos x="connsiteX7" y="connsiteY7"/>
                  </a:cxn>
                  <a:cxn ang="8">
                    <a:pos x="connsiteX8" y="connsiteY8"/>
                  </a:cxn>
                  <a:cxn ang="9">
                    <a:pos x="connsiteX9" y="connsiteY9"/>
                  </a:cxn>
                  <a:cxn ang="10">
                    <a:pos x="connsiteX10" y="connsiteY10"/>
                  </a:cxn>
                  <a:cxn ang="11">
                    <a:pos x="connsiteX11" y="connsiteY11"/>
                  </a:cxn>
                  <a:cxn ang="12">
                    <a:pos x="connsiteX12" y="connsiteY12"/>
                  </a:cxn>
                  <a:cxn ang="13">
                    <a:pos x="connsiteX13" y="connsiteY13"/>
                  </a:cxn>
                  <a:cxn ang="14">
                    <a:pos x="connsiteX14" y="connsiteY14"/>
                  </a:cxn>
                  <a:cxn ang="15">
                    <a:pos x="connsiteX15" y="connsiteY15"/>
                  </a:cxn>
                  <a:cxn ang="16">
                    <a:pos x="connsiteX16" y="connsiteY16"/>
                  </a:cxn>
                  <a:cxn ang="17">
                    <a:pos x="connsiteX17" y="connsiteY17"/>
                  </a:cxn>
                  <a:cxn ang="18">
                    <a:pos x="connsiteX18" y="connsiteY18"/>
                  </a:cxn>
                  <a:cxn ang="19">
                    <a:pos x="connsiteX19" y="connsiteY19"/>
                  </a:cxn>
                  <a:cxn ang="20">
                    <a:pos x="connsiteX20" y="connsiteY20"/>
                  </a:cxn>
                  <a:cxn ang="21">
                    <a:pos x="connsiteX21" y="connsiteY21"/>
                  </a:cxn>
                  <a:cxn ang="22">
                    <a:pos x="connsiteX22" y="connsiteY22"/>
                  </a:cxn>
                  <a:cxn ang="23">
                    <a:pos x="connsiteX23" y="connsiteY23"/>
                  </a:cxn>
                  <a:cxn ang="24">
                    <a:pos x="connsiteX24" y="connsiteY24"/>
                  </a:cxn>
                  <a:cxn ang="25">
                    <a:pos x="connsiteX25" y="connsiteY25"/>
                  </a:cxn>
                  <a:cxn ang="26">
                    <a:pos x="connsiteX26" y="connsiteY26"/>
                  </a:cxn>
                  <a:cxn ang="27">
                    <a:pos x="connsiteX27" y="connsiteY27"/>
                  </a:cxn>
                  <a:cxn ang="28">
                    <a:pos x="connsiteX28" y="connsiteY28"/>
                  </a:cxn>
                </a:cxnLst>
                <a:rect l="l" t="t" r="r" b="b"/>
                <a:pathLst>
                  <a:path w="2639974" h="45796">
                    <a:moveTo>
                      <a:pt x="0" y="45746"/>
                    </a:moveTo>
                    <a:cubicBezTo>
                      <a:pt x="2603" y="38481"/>
                      <a:pt x="5549" y="29871"/>
                      <a:pt x="16497" y="22797"/>
                    </a:cubicBezTo>
                    <a:cubicBezTo>
                      <a:pt x="23088" y="18504"/>
                      <a:pt x="31152" y="16523"/>
                      <a:pt x="41198" y="16523"/>
                    </a:cubicBezTo>
                    <a:lnTo>
                      <a:pt x="63144" y="16523"/>
                    </a:lnTo>
                    <a:lnTo>
                      <a:pt x="1312595" y="16548"/>
                    </a:lnTo>
                    <a:lnTo>
                      <a:pt x="1325092" y="16548"/>
                    </a:lnTo>
                    <a:cubicBezTo>
                      <a:pt x="1327403" y="16548"/>
                      <a:pt x="1330693" y="15316"/>
                      <a:pt x="1332255" y="13868"/>
                    </a:cubicBezTo>
                    <a:cubicBezTo>
                      <a:pt x="1335061" y="11316"/>
                      <a:pt x="1337449" y="4153"/>
                      <a:pt x="1338135" y="0"/>
                    </a:cubicBezTo>
                    <a:cubicBezTo>
                      <a:pt x="1338833" y="4153"/>
                      <a:pt x="1341208" y="11316"/>
                      <a:pt x="1344015" y="13868"/>
                    </a:cubicBezTo>
                    <a:cubicBezTo>
                      <a:pt x="1345577" y="15316"/>
                      <a:pt x="1348904" y="16548"/>
                      <a:pt x="1351216" y="16548"/>
                    </a:cubicBezTo>
                    <a:lnTo>
                      <a:pt x="1363865" y="16548"/>
                    </a:lnTo>
                    <a:lnTo>
                      <a:pt x="2576817" y="16548"/>
                    </a:lnTo>
                    <a:lnTo>
                      <a:pt x="2598800" y="16548"/>
                    </a:lnTo>
                    <a:cubicBezTo>
                      <a:pt x="2608820" y="16548"/>
                      <a:pt x="2616885" y="18554"/>
                      <a:pt x="2623502" y="22847"/>
                    </a:cubicBezTo>
                    <a:cubicBezTo>
                      <a:pt x="2634424" y="29921"/>
                      <a:pt x="2637370" y="38531"/>
                      <a:pt x="2639974" y="45796"/>
                    </a:cubicBezTo>
                    <a:cubicBezTo>
                      <a:pt x="2636278" y="37541"/>
                      <a:pt x="2631338" y="31877"/>
                      <a:pt x="2622435" y="26467"/>
                    </a:cubicBezTo>
                    <a:cubicBezTo>
                      <a:pt x="2617101" y="23228"/>
                      <a:pt x="2607208" y="20447"/>
                      <a:pt x="2598953" y="20447"/>
                    </a:cubicBezTo>
                    <a:lnTo>
                      <a:pt x="2576817" y="20447"/>
                    </a:lnTo>
                    <a:lnTo>
                      <a:pt x="1363865" y="20472"/>
                    </a:lnTo>
                    <a:lnTo>
                      <a:pt x="1351901" y="20472"/>
                    </a:lnTo>
                    <a:cubicBezTo>
                      <a:pt x="1346326" y="20472"/>
                      <a:pt x="1343672" y="17983"/>
                      <a:pt x="1342250" y="16180"/>
                    </a:cubicBezTo>
                    <a:cubicBezTo>
                      <a:pt x="1339850" y="13055"/>
                      <a:pt x="1339595" y="12039"/>
                      <a:pt x="1338135" y="5436"/>
                    </a:cubicBezTo>
                    <a:cubicBezTo>
                      <a:pt x="1336675" y="12039"/>
                      <a:pt x="1336420" y="13055"/>
                      <a:pt x="1333994" y="16180"/>
                    </a:cubicBezTo>
                    <a:cubicBezTo>
                      <a:pt x="1332610" y="17983"/>
                      <a:pt x="1329956" y="20472"/>
                      <a:pt x="1324368" y="20472"/>
                    </a:cubicBezTo>
                    <a:lnTo>
                      <a:pt x="1312595" y="20472"/>
                    </a:lnTo>
                    <a:lnTo>
                      <a:pt x="63144" y="20447"/>
                    </a:lnTo>
                    <a:lnTo>
                      <a:pt x="41020" y="20447"/>
                    </a:lnTo>
                    <a:cubicBezTo>
                      <a:pt x="32765" y="20447"/>
                      <a:pt x="22897" y="23177"/>
                      <a:pt x="17525" y="26429"/>
                    </a:cubicBezTo>
                    <a:cubicBezTo>
                      <a:pt x="8635" y="31826"/>
                      <a:pt x="3695" y="37490"/>
                      <a:pt x="0" y="45746"/>
                    </a:cubicBezTo>
                  </a:path>
                </a:pathLst>
              </a:custGeom>
              <a:solidFill>
                <a:srgbClr val="231F20">
                  <a:alpha val="100000"/>
                </a:srgb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rgbClr val="FFFFFF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7082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0" y="739756"/>
            <a:ext cx="12192000" cy="61217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8755" y="882512"/>
            <a:ext cx="9883052" cy="1598484"/>
          </a:xfrm>
        </p:spPr>
        <p:txBody>
          <a:bodyPr/>
          <a:lstStyle/>
          <a:p>
            <a:pPr marL="176213" indent="-176213">
              <a:buNone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►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Amino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acids are linked by covalent bonds called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peptide 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bonds.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6213" indent="-176213">
              <a:buNone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►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polypeptide is a polymer of amino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acids.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6213" indent="-176213">
              <a:buNone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►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Polypeptides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range in length from a few to more than 1,000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monomers.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6213" indent="-176213">
              <a:buNone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►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Each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polypeptide has a unique linear sequence of amino acids, with a carboxyl end (C-terminus) and an amino end (N-terminus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 bwMode="auto">
          <a:xfrm>
            <a:off x="393315" y="5968892"/>
            <a:ext cx="307407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91440" rIns="228600" bIns="91440" numCol="1" anchor="t" anchorCtr="0" compatLnSpc="1">
            <a:prstTxWarp prst="textNoShape">
              <a:avLst/>
            </a:prstTxWarp>
            <a:spAutoFit/>
          </a:bodyPr>
          <a:lstStyle>
            <a:lvl1pPr marL="0" indent="-45085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450850" indent="-45085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D002D"/>
                </a:solidFill>
                <a:latin typeface="Times New Roman" charset="0"/>
                <a:ea typeface="Geneva" charset="0"/>
                <a:cs typeface="Arial" charset="0"/>
              </a:defRPr>
            </a:lvl2pPr>
            <a:lvl3pPr marL="450850" indent="-45085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D002D"/>
                </a:solidFill>
                <a:latin typeface="Times New Roman" charset="0"/>
                <a:ea typeface="Geneva" charset="0"/>
                <a:cs typeface="Arial" charset="0"/>
              </a:defRPr>
            </a:lvl3pPr>
            <a:lvl4pPr marL="450850" indent="-45085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D002D"/>
                </a:solidFill>
                <a:latin typeface="Times New Roman" charset="0"/>
                <a:ea typeface="Geneva" charset="0"/>
                <a:cs typeface="Arial" charset="0"/>
              </a:defRPr>
            </a:lvl4pPr>
            <a:lvl5pPr marL="450850" indent="-45085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D002D"/>
                </a:solidFill>
                <a:latin typeface="Times New Roman" charset="0"/>
                <a:ea typeface="Geneva" charset="0"/>
                <a:cs typeface="Arial" charset="0"/>
              </a:defRPr>
            </a:lvl5pPr>
            <a:lvl6pPr marL="908050" indent="-45085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1365250" indent="-45085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822450" indent="-45085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2279650" indent="-45085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ko-KR" sz="1600" kern="0" dirty="0" smtClean="0">
                <a:solidFill>
                  <a:srgbClr val="003399"/>
                </a:solidFill>
              </a:rPr>
              <a:t>Making </a:t>
            </a:r>
            <a:r>
              <a:rPr lang="en-US" altLang="ko-KR" sz="1600" kern="0" dirty="0">
                <a:solidFill>
                  <a:srgbClr val="003399"/>
                </a:solidFill>
              </a:rPr>
              <a:t>a polypeptide chain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73147" y="56939"/>
            <a:ext cx="4787900" cy="4924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1"/>
            <a:ext cx="12192000" cy="723811"/>
          </a:xfrm>
          <a:prstGeom prst="rect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직사각형 19"/>
          <p:cNvSpPr/>
          <p:nvPr/>
        </p:nvSpPr>
        <p:spPr>
          <a:xfrm>
            <a:off x="2785370" y="112745"/>
            <a:ext cx="66175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Polypeptides (amino acid polymers)</a:t>
            </a:r>
            <a:endParaRPr lang="en-US" altLang="ko-KR" sz="2400" b="1" dirty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467384" y="2672543"/>
            <a:ext cx="5270740" cy="4099197"/>
            <a:chOff x="4425351" y="2586275"/>
            <a:chExt cx="5270740" cy="4099197"/>
          </a:xfrm>
        </p:grpSpPr>
        <p:grpSp>
          <p:nvGrpSpPr>
            <p:cNvPr id="26" name="그룹 25"/>
            <p:cNvGrpSpPr/>
            <p:nvPr/>
          </p:nvGrpSpPr>
          <p:grpSpPr>
            <a:xfrm>
              <a:off x="4425351" y="2586275"/>
              <a:ext cx="5270740" cy="4099197"/>
              <a:chOff x="4425351" y="2586275"/>
              <a:chExt cx="5270740" cy="4099197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4425351" y="2586275"/>
                <a:ext cx="5270740" cy="40991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22"/>
              <p:cNvGrpSpPr/>
              <p:nvPr/>
            </p:nvGrpSpPr>
            <p:grpSpPr>
              <a:xfrm>
                <a:off x="4861047" y="2638031"/>
                <a:ext cx="4541841" cy="3966936"/>
                <a:chOff x="4861047" y="2638031"/>
                <a:chExt cx="4541841" cy="3966936"/>
              </a:xfrm>
            </p:grpSpPr>
            <p:pic>
              <p:nvPicPr>
                <p:cNvPr id="7" name="Picture 1"/>
                <p:cNvPicPr>
                  <a:picLocks noChangeAspect="1"/>
                </p:cNvPicPr>
                <p:nvPr/>
              </p:nvPicPr>
              <p:blipFill>
                <a:blip r:embed="rId2" r:link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2315"/>
                <a:stretch>
                  <a:fillRect/>
                </a:stretch>
              </p:blipFill>
              <p:spPr>
                <a:xfrm>
                  <a:off x="5339582" y="2638031"/>
                  <a:ext cx="3407664" cy="3916680"/>
                </a:xfrm>
                <a:prstGeom prst="rect">
                  <a:avLst/>
                </a:prstGeom>
              </p:spPr>
            </p:pic>
            <p:sp>
              <p:nvSpPr>
                <p:cNvPr id="8" name="TextBox 23"/>
                <p:cNvSpPr txBox="1">
                  <a:spLocks noChangeArrowheads="1"/>
                </p:cNvSpPr>
                <p:nvPr/>
              </p:nvSpPr>
              <p:spPr bwMode="auto">
                <a:xfrm>
                  <a:off x="7638902" y="4243152"/>
                  <a:ext cx="216406" cy="138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r>
                    <a:rPr lang="en-US" sz="900" b="1" dirty="0">
                      <a:solidFill>
                        <a:srgbClr val="FFFFFF"/>
                      </a:solidFill>
                      <a:latin typeface="Arial"/>
                      <a:ea typeface="ＭＳ Ｐゴシック" charset="0"/>
                    </a:rPr>
                    <a:t>H</a:t>
                  </a:r>
                  <a:r>
                    <a:rPr lang="en-US" sz="900" b="1" baseline="-25000" dirty="0">
                      <a:solidFill>
                        <a:srgbClr val="FFFFFF"/>
                      </a:solidFill>
                      <a:latin typeface="Arial"/>
                      <a:ea typeface="ＭＳ Ｐゴシック" charset="0"/>
                    </a:rPr>
                    <a:t>2</a:t>
                  </a:r>
                  <a:r>
                    <a:rPr lang="en-US" sz="900" b="1" dirty="0">
                      <a:solidFill>
                        <a:srgbClr val="FFFFFF"/>
                      </a:solidFill>
                      <a:latin typeface="Arial"/>
                      <a:ea typeface="ＭＳ Ｐゴシック" charset="0"/>
                    </a:rPr>
                    <a:t>O</a:t>
                  </a:r>
                </a:p>
              </p:txBody>
            </p:sp>
            <p:sp>
              <p:nvSpPr>
                <p:cNvPr id="9" name="TextBox 33"/>
                <p:cNvSpPr txBox="1">
                  <a:spLocks noChangeArrowheads="1"/>
                </p:cNvSpPr>
                <p:nvPr/>
              </p:nvSpPr>
              <p:spPr bwMode="auto">
                <a:xfrm>
                  <a:off x="5971801" y="4144982"/>
                  <a:ext cx="977832" cy="1846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r>
                    <a:rPr lang="en-US" sz="1200" b="1">
                      <a:solidFill>
                        <a:srgbClr val="000000"/>
                      </a:solidFill>
                      <a:latin typeface="Arial"/>
                      <a:ea typeface="ＭＳ Ｐゴシック" charset="0"/>
                    </a:rPr>
                    <a:t>Peptide bond</a:t>
                  </a:r>
                </a:p>
              </p:txBody>
            </p:sp>
            <p:sp>
              <p:nvSpPr>
                <p:cNvPr id="10" name="TextBox 34"/>
                <p:cNvSpPr txBox="1">
                  <a:spLocks noChangeArrowheads="1"/>
                </p:cNvSpPr>
                <p:nvPr/>
              </p:nvSpPr>
              <p:spPr bwMode="auto">
                <a:xfrm>
                  <a:off x="4861047" y="4781133"/>
                  <a:ext cx="1073677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r>
                    <a:rPr lang="en-US" sz="1200" b="1" spc="-20" dirty="0">
                      <a:solidFill>
                        <a:srgbClr val="000000"/>
                      </a:solidFill>
                      <a:latin typeface="Arial"/>
                      <a:ea typeface="ＭＳ Ｐゴシック" charset="0"/>
                    </a:rPr>
                    <a:t>Side chains</a:t>
                  </a:r>
                </a:p>
                <a:p>
                  <a:r>
                    <a:rPr lang="en-US" sz="1200" b="1" spc="-20" dirty="0">
                      <a:solidFill>
                        <a:srgbClr val="000000"/>
                      </a:solidFill>
                      <a:latin typeface="Arial"/>
                      <a:ea typeface="ＭＳ Ｐゴシック" charset="0"/>
                    </a:rPr>
                    <a:t>(R groups)</a:t>
                  </a:r>
                </a:p>
              </p:txBody>
            </p:sp>
            <p:sp>
              <p:nvSpPr>
                <p:cNvPr id="11" name="TextBox 38"/>
                <p:cNvSpPr txBox="1">
                  <a:spLocks noChangeArrowheads="1"/>
                </p:cNvSpPr>
                <p:nvPr/>
              </p:nvSpPr>
              <p:spPr bwMode="auto">
                <a:xfrm>
                  <a:off x="4937247" y="5635699"/>
                  <a:ext cx="916997" cy="1846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r>
                    <a:rPr lang="en-US" sz="1200" b="1" dirty="0">
                      <a:solidFill>
                        <a:srgbClr val="000000"/>
                      </a:solidFill>
                      <a:latin typeface="Arial"/>
                      <a:ea typeface="ＭＳ Ｐゴシック" charset="0"/>
                    </a:rPr>
                    <a:t>Backbone</a:t>
                  </a:r>
                </a:p>
              </p:txBody>
            </p:sp>
            <p:sp>
              <p:nvSpPr>
                <p:cNvPr id="12" name="TextBox 54"/>
                <p:cNvSpPr txBox="1">
                  <a:spLocks noChangeArrowheads="1"/>
                </p:cNvSpPr>
                <p:nvPr/>
              </p:nvSpPr>
              <p:spPr bwMode="auto">
                <a:xfrm>
                  <a:off x="7442542" y="4667065"/>
                  <a:ext cx="1960346" cy="1846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r>
                    <a:rPr lang="en-US" sz="1200" b="1" dirty="0">
                      <a:solidFill>
                        <a:srgbClr val="000000"/>
                      </a:solidFill>
                      <a:latin typeface="Arial"/>
                      <a:ea typeface="ＭＳ Ｐゴシック" charset="0"/>
                    </a:rPr>
                    <a:t>New peptide bond forming</a:t>
                  </a:r>
                </a:p>
              </p:txBody>
            </p:sp>
            <p:sp>
              <p:nvSpPr>
                <p:cNvPr id="13" name="TextBox 70"/>
                <p:cNvSpPr txBox="1">
                  <a:spLocks noChangeArrowheads="1"/>
                </p:cNvSpPr>
                <p:nvPr/>
              </p:nvSpPr>
              <p:spPr bwMode="auto">
                <a:xfrm>
                  <a:off x="5699246" y="6226492"/>
                  <a:ext cx="913712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r>
                    <a:rPr lang="en-US" sz="1200" b="1" dirty="0">
                      <a:solidFill>
                        <a:srgbClr val="000000"/>
                      </a:solidFill>
                      <a:latin typeface="Arial"/>
                      <a:ea typeface="ＭＳ Ｐゴシック" charset="0"/>
                    </a:rPr>
                    <a:t>Amino end</a:t>
                  </a:r>
                </a:p>
                <a:p>
                  <a:r>
                    <a:rPr lang="en-US" sz="1200" b="1" dirty="0">
                      <a:solidFill>
                        <a:srgbClr val="000000"/>
                      </a:solidFill>
                      <a:latin typeface="Arial"/>
                      <a:ea typeface="ＭＳ Ｐゴシック" charset="0"/>
                    </a:rPr>
                    <a:t>(N-terminus)</a:t>
                  </a:r>
                </a:p>
              </p:txBody>
            </p:sp>
            <p:sp>
              <p:nvSpPr>
                <p:cNvPr id="14" name="TextBox 73"/>
                <p:cNvSpPr txBox="1">
                  <a:spLocks noChangeArrowheads="1"/>
                </p:cNvSpPr>
                <p:nvPr/>
              </p:nvSpPr>
              <p:spPr bwMode="auto">
                <a:xfrm>
                  <a:off x="7098374" y="6128845"/>
                  <a:ext cx="556242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algn="ctr"/>
                  <a:r>
                    <a:rPr lang="en-US" sz="1200" b="1" dirty="0">
                      <a:solidFill>
                        <a:srgbClr val="000000"/>
                      </a:solidFill>
                      <a:latin typeface="Arial"/>
                      <a:ea typeface="ＭＳ Ｐゴシック" charset="0"/>
                    </a:rPr>
                    <a:t>Peptide</a:t>
                  </a:r>
                </a:p>
                <a:p>
                  <a:pPr algn="ctr"/>
                  <a:r>
                    <a:rPr lang="en-US" sz="1200" b="1" dirty="0">
                      <a:solidFill>
                        <a:srgbClr val="000000"/>
                      </a:solidFill>
                      <a:latin typeface="Arial"/>
                      <a:ea typeface="ＭＳ Ｐゴシック" charset="0"/>
                    </a:rPr>
                    <a:t>bond</a:t>
                  </a:r>
                </a:p>
              </p:txBody>
            </p:sp>
            <p:sp>
              <p:nvSpPr>
                <p:cNvPr id="15" name="TextBox 75"/>
                <p:cNvSpPr txBox="1">
                  <a:spLocks noChangeArrowheads="1"/>
                </p:cNvSpPr>
                <p:nvPr/>
              </p:nvSpPr>
              <p:spPr bwMode="auto">
                <a:xfrm>
                  <a:off x="7756646" y="6235635"/>
                  <a:ext cx="974626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r>
                    <a:rPr lang="en-US" sz="1200" b="1" dirty="0">
                      <a:solidFill>
                        <a:srgbClr val="000000"/>
                      </a:solidFill>
                      <a:latin typeface="Arial"/>
                      <a:ea typeface="ＭＳ Ｐゴシック" charset="0"/>
                    </a:rPr>
                    <a:t>Carboxyl end</a:t>
                  </a:r>
                </a:p>
                <a:p>
                  <a:r>
                    <a:rPr lang="en-US" sz="1200" b="1" dirty="0">
                      <a:solidFill>
                        <a:srgbClr val="000000"/>
                      </a:solidFill>
                      <a:latin typeface="Arial"/>
                      <a:ea typeface="ＭＳ Ｐゴシック" charset="0"/>
                    </a:rPr>
                    <a:t>(C-terminus)</a:t>
                  </a:r>
                </a:p>
              </p:txBody>
            </p:sp>
            <p:sp>
              <p:nvSpPr>
                <p:cNvPr id="16" name="Freeform 15"/>
                <p:cNvSpPr/>
                <p:nvPr/>
              </p:nvSpPr>
              <p:spPr>
                <a:xfrm>
                  <a:off x="5877953" y="5483347"/>
                  <a:ext cx="93849" cy="549549"/>
                </a:xfrm>
                <a:custGeom>
                  <a:avLst/>
                  <a:gdLst>
                    <a:gd name="connsiteX0" fmla="*/ 143573 w 149923"/>
                    <a:gd name="connsiteY0" fmla="*/ 6350 h 902373"/>
                    <a:gd name="connsiteX1" fmla="*/ 61252 w 149923"/>
                    <a:gd name="connsiteY1" fmla="*/ 61252 h 902373"/>
                    <a:gd name="connsiteX2" fmla="*/ 61252 w 149923"/>
                    <a:gd name="connsiteY2" fmla="*/ 386003 h 902373"/>
                    <a:gd name="connsiteX3" fmla="*/ 6350 w 149923"/>
                    <a:gd name="connsiteY3" fmla="*/ 451180 h 902373"/>
                    <a:gd name="connsiteX4" fmla="*/ 61252 w 149923"/>
                    <a:gd name="connsiteY4" fmla="*/ 516344 h 902373"/>
                    <a:gd name="connsiteX5" fmla="*/ 61252 w 149923"/>
                    <a:gd name="connsiteY5" fmla="*/ 841121 h 902373"/>
                    <a:gd name="connsiteX6" fmla="*/ 143573 w 149923"/>
                    <a:gd name="connsiteY6" fmla="*/ 896023 h 902373"/>
                  </a:gdLst>
                  <a:ahLst/>
                  <a:cxnLst>
                    <a:cxn ang="0">
                      <a:pos x="connsiteX0" y="connsiteY0"/>
                    </a:cxn>
                    <a:cxn ang="1">
                      <a:pos x="connsiteX1" y="connsiteY1"/>
                    </a:cxn>
                    <a:cxn ang="2">
                      <a:pos x="connsiteX2" y="connsiteY2"/>
                    </a:cxn>
                    <a:cxn ang="3">
                      <a:pos x="connsiteX3" y="connsiteY3"/>
                    </a:cxn>
                    <a:cxn ang="4">
                      <a:pos x="connsiteX4" y="connsiteY4"/>
                    </a:cxn>
                    <a:cxn ang="5">
                      <a:pos x="connsiteX5" y="connsiteY5"/>
                    </a:cxn>
                    <a:cxn ang="6">
                      <a:pos x="connsiteX6" y="connsiteY6"/>
                    </a:cxn>
                  </a:cxnLst>
                  <a:rect l="l" t="t" r="r" b="b"/>
                  <a:pathLst>
                    <a:path w="149923" h="902373">
                      <a:moveTo>
                        <a:pt x="143573" y="6350"/>
                      </a:moveTo>
                      <a:cubicBezTo>
                        <a:pt x="143573" y="6350"/>
                        <a:pt x="61252" y="13208"/>
                        <a:pt x="61252" y="61252"/>
                      </a:cubicBezTo>
                      <a:lnTo>
                        <a:pt x="61252" y="386003"/>
                      </a:lnTo>
                      <a:cubicBezTo>
                        <a:pt x="61252" y="423722"/>
                        <a:pt x="6350" y="451180"/>
                        <a:pt x="6350" y="451180"/>
                      </a:cubicBezTo>
                      <a:cubicBezTo>
                        <a:pt x="6350" y="451180"/>
                        <a:pt x="61252" y="478625"/>
                        <a:pt x="61252" y="516344"/>
                      </a:cubicBezTo>
                      <a:lnTo>
                        <a:pt x="61252" y="841121"/>
                      </a:lnTo>
                      <a:cubicBezTo>
                        <a:pt x="61252" y="889139"/>
                        <a:pt x="143573" y="896023"/>
                        <a:pt x="143573" y="896023"/>
                      </a:cubicBezTo>
                    </a:path>
                  </a:pathLst>
                </a:cu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" name="Freeform 3"/>
                <p:cNvSpPr/>
                <p:nvPr/>
              </p:nvSpPr>
              <p:spPr>
                <a:xfrm>
                  <a:off x="5877953" y="4633278"/>
                  <a:ext cx="93849" cy="797907"/>
                </a:xfrm>
                <a:custGeom>
                  <a:avLst/>
                  <a:gdLst>
                    <a:gd name="connsiteX0" fmla="*/ 143573 w 149923"/>
                    <a:gd name="connsiteY0" fmla="*/ 6350 h 1310182"/>
                    <a:gd name="connsiteX1" fmla="*/ 61252 w 149923"/>
                    <a:gd name="connsiteY1" fmla="*/ 61239 h 1310182"/>
                    <a:gd name="connsiteX2" fmla="*/ 61252 w 149923"/>
                    <a:gd name="connsiteY2" fmla="*/ 593381 h 1310182"/>
                    <a:gd name="connsiteX3" fmla="*/ 6350 w 149923"/>
                    <a:gd name="connsiteY3" fmla="*/ 655091 h 1310182"/>
                    <a:gd name="connsiteX4" fmla="*/ 61252 w 149923"/>
                    <a:gd name="connsiteY4" fmla="*/ 716826 h 1310182"/>
                    <a:gd name="connsiteX5" fmla="*/ 61252 w 149923"/>
                    <a:gd name="connsiteY5" fmla="*/ 1248955 h 1310182"/>
                    <a:gd name="connsiteX6" fmla="*/ 143573 w 149923"/>
                    <a:gd name="connsiteY6" fmla="*/ 1303832 h 1310182"/>
                  </a:gdLst>
                  <a:ahLst/>
                  <a:cxnLst>
                    <a:cxn ang="0">
                      <a:pos x="connsiteX0" y="connsiteY0"/>
                    </a:cxn>
                    <a:cxn ang="1">
                      <a:pos x="connsiteX1" y="connsiteY1"/>
                    </a:cxn>
                    <a:cxn ang="2">
                      <a:pos x="connsiteX2" y="connsiteY2"/>
                    </a:cxn>
                    <a:cxn ang="3">
                      <a:pos x="connsiteX3" y="connsiteY3"/>
                    </a:cxn>
                    <a:cxn ang="4">
                      <a:pos x="connsiteX4" y="connsiteY4"/>
                    </a:cxn>
                    <a:cxn ang="5">
                      <a:pos x="connsiteX5" y="connsiteY5"/>
                    </a:cxn>
                    <a:cxn ang="6">
                      <a:pos x="connsiteX6" y="connsiteY6"/>
                    </a:cxn>
                  </a:cxnLst>
                  <a:rect l="l" t="t" r="r" b="b"/>
                  <a:pathLst>
                    <a:path w="149923" h="1310182">
                      <a:moveTo>
                        <a:pt x="143573" y="6350"/>
                      </a:moveTo>
                      <a:cubicBezTo>
                        <a:pt x="143573" y="6350"/>
                        <a:pt x="61252" y="13220"/>
                        <a:pt x="61252" y="61239"/>
                      </a:cubicBezTo>
                      <a:lnTo>
                        <a:pt x="61252" y="593381"/>
                      </a:lnTo>
                      <a:cubicBezTo>
                        <a:pt x="61252" y="631113"/>
                        <a:pt x="6350" y="655091"/>
                        <a:pt x="6350" y="655091"/>
                      </a:cubicBezTo>
                      <a:cubicBezTo>
                        <a:pt x="6350" y="655091"/>
                        <a:pt x="61252" y="679106"/>
                        <a:pt x="61252" y="716826"/>
                      </a:cubicBezTo>
                      <a:lnTo>
                        <a:pt x="61252" y="1248955"/>
                      </a:lnTo>
                      <a:cubicBezTo>
                        <a:pt x="61252" y="1297000"/>
                        <a:pt x="143573" y="1303832"/>
                        <a:pt x="143573" y="1303832"/>
                      </a:cubicBezTo>
                    </a:path>
                  </a:pathLst>
                </a:cu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 b="1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2" name="타원 1"/>
            <p:cNvSpPr/>
            <p:nvPr/>
          </p:nvSpPr>
          <p:spPr>
            <a:xfrm>
              <a:off x="6339947" y="5671856"/>
              <a:ext cx="144000" cy="180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6975431" y="5668985"/>
              <a:ext cx="144000" cy="180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7610911" y="5674739"/>
              <a:ext cx="144000" cy="180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6035153" y="3693532"/>
              <a:ext cx="144000" cy="180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6670637" y="3690661"/>
              <a:ext cx="144000" cy="180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884081" y="3696415"/>
              <a:ext cx="144000" cy="180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793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8046</TotalTime>
  <Words>3148</Words>
  <Application>Microsoft Office PowerPoint</Application>
  <PresentationFormat>와이드스크린</PresentationFormat>
  <Paragraphs>562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5" baseType="lpstr">
      <vt:lpstr>等线</vt:lpstr>
      <vt:lpstr>等线 Light</vt:lpstr>
      <vt:lpstr>HY헤드라인M</vt:lpstr>
      <vt:lpstr>MS PGothic</vt:lpstr>
      <vt:lpstr>Yu Gothic</vt:lpstr>
      <vt:lpstr>돋움</vt:lpstr>
      <vt:lpstr>돋움</vt:lpstr>
      <vt:lpstr>맑은 고딕</vt:lpstr>
      <vt:lpstr>Arial</vt:lpstr>
      <vt:lpstr>Calibri</vt:lpstr>
      <vt:lpstr>Times New Roman</vt:lpstr>
      <vt:lpstr>Verdana</vt:lpstr>
      <vt:lpstr>Office 테마</vt:lpstr>
      <vt:lpstr>PowerPoint 프레젠테이션</vt:lpstr>
      <vt:lpstr>PowerPoint 프레젠테이션</vt:lpstr>
      <vt:lpstr>Computational Biology </vt:lpstr>
      <vt:lpstr>PowerPoint 프레젠테이션</vt:lpstr>
      <vt:lpstr>Proteins include a diversity of structures, resulting in a wide range of functions</vt:lpstr>
      <vt:lpstr>PowerPoint 프레젠테이션</vt:lpstr>
      <vt:lpstr>PowerPoint 프레젠테이션</vt:lpstr>
      <vt:lpstr>PowerPoint 프레젠테이션</vt:lpstr>
      <vt:lpstr>PowerPoint 프레젠테이션</vt:lpstr>
      <vt:lpstr>Periodic table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topoviro@outlook.kr</dc:creator>
  <cp:lastModifiedBy>Windows User</cp:lastModifiedBy>
  <cp:revision>386</cp:revision>
  <dcterms:created xsi:type="dcterms:W3CDTF">2022-11-05T03:37:08Z</dcterms:created>
  <dcterms:modified xsi:type="dcterms:W3CDTF">2022-12-14T09:51:58Z</dcterms:modified>
</cp:coreProperties>
</file>